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330" r:id="rId2"/>
    <p:sldId id="518" r:id="rId3"/>
    <p:sldId id="621" r:id="rId4"/>
    <p:sldId id="622" r:id="rId5"/>
    <p:sldId id="649" r:id="rId6"/>
    <p:sldId id="635" r:id="rId7"/>
    <p:sldId id="536" r:id="rId8"/>
    <p:sldId id="537" r:id="rId9"/>
    <p:sldId id="637" r:id="rId10"/>
    <p:sldId id="660" r:id="rId11"/>
    <p:sldId id="661" r:id="rId12"/>
    <p:sldId id="641" r:id="rId13"/>
    <p:sldId id="642" r:id="rId14"/>
    <p:sldId id="639" r:id="rId15"/>
    <p:sldId id="640" r:id="rId16"/>
    <p:sldId id="666" r:id="rId17"/>
    <p:sldId id="650" r:id="rId18"/>
    <p:sldId id="643" r:id="rId19"/>
    <p:sldId id="644" r:id="rId20"/>
    <p:sldId id="645" r:id="rId21"/>
    <p:sldId id="663" r:id="rId22"/>
    <p:sldId id="664" r:id="rId23"/>
    <p:sldId id="665" r:id="rId24"/>
    <p:sldId id="662" r:id="rId25"/>
    <p:sldId id="651" r:id="rId26"/>
    <p:sldId id="652" r:id="rId27"/>
    <p:sldId id="653" r:id="rId28"/>
    <p:sldId id="654" r:id="rId29"/>
    <p:sldId id="277" r:id="rId30"/>
    <p:sldId id="271" r:id="rId31"/>
    <p:sldId id="278" r:id="rId32"/>
    <p:sldId id="655" r:id="rId33"/>
    <p:sldId id="657" r:id="rId34"/>
    <p:sldId id="658" r:id="rId35"/>
    <p:sldId id="659" r:id="rId36"/>
    <p:sldId id="671" r:id="rId37"/>
    <p:sldId id="667" r:id="rId38"/>
    <p:sldId id="668" r:id="rId39"/>
    <p:sldId id="669" r:id="rId40"/>
    <p:sldId id="670" r:id="rId41"/>
    <p:sldId id="67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343"/>
    <p:restoredTop sz="96932"/>
  </p:normalViewPr>
  <p:slideViewPr>
    <p:cSldViewPr snapToGrid="0" snapToObjects="1">
      <p:cViewPr varScale="1">
        <p:scale>
          <a:sx n="147" d="100"/>
          <a:sy n="147" d="100"/>
        </p:scale>
        <p:origin x="1416"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3119D-4316-7948-AFFD-9AFFD8F424BF}" type="datetimeFigureOut">
              <a:rPr lang="en-US" smtClean="0"/>
              <a:t>10/22/20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A61292-08A2-9E4B-9F0A-E14F9ACF4C37}" type="slidenum">
              <a:rPr lang="en-US" smtClean="0"/>
              <a:t>‹#›</a:t>
            </a:fld>
            <a:endParaRPr lang="en-US"/>
          </a:p>
        </p:txBody>
      </p:sp>
    </p:spTree>
    <p:extLst>
      <p:ext uri="{BB962C8B-B14F-4D97-AF65-F5344CB8AC3E}">
        <p14:creationId xmlns:p14="http://schemas.microsoft.com/office/powerpoint/2010/main" val="4065425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656EE1E6-EFA3-1644-BD8F-FD7AFC677D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EFBEE1F3-0E5F-C843-A449-869B3EDB57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15363" name="Slide Number Placeholder 3">
            <a:extLst>
              <a:ext uri="{FF2B5EF4-FFF2-40B4-BE49-F238E27FC236}">
                <a16:creationId xmlns:a16="http://schemas.microsoft.com/office/drawing/2014/main" id="{AD037883-A806-CC49-A245-D57B933B86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791CE710-0656-A24D-B46D-960677A0CA2A}" type="slidenum">
              <a:rPr lang="en-US" altLang="en-US"/>
              <a:pPr/>
              <a:t>1</a:t>
            </a:fld>
            <a:endParaRPr lang="en-US" altLang="en-US"/>
          </a:p>
        </p:txBody>
      </p:sp>
    </p:spTree>
    <p:extLst>
      <p:ext uri="{BB962C8B-B14F-4D97-AF65-F5344CB8AC3E}">
        <p14:creationId xmlns:p14="http://schemas.microsoft.com/office/powerpoint/2010/main" val="3099654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48791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551166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161639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862867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713760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586420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886724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99607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168426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457946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624363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95584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069173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957738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96629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84067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581494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78535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343522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8795703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1619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43619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a:solidFill>
                  <a:schemeClr val="dk1"/>
                </a:solidFill>
              </a:rPr>
              <a:t>What is Serverless</a:t>
            </a:r>
            <a:endParaRPr b="1"/>
          </a:p>
        </p:txBody>
      </p:sp>
      <p:sp>
        <p:nvSpPr>
          <p:cNvPr id="415" name="Shape 4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675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Shape 4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Auth0, Twitter, ..</a:t>
            </a:r>
            <a:endParaRPr sz="1400">
              <a:solidFill>
                <a:schemeClr val="dk1"/>
              </a:solidFill>
              <a:latin typeface="Calibri"/>
              <a:ea typeface="Calibri"/>
              <a:cs typeface="Calibri"/>
              <a:sym typeface="Calibri"/>
            </a:endParaRPr>
          </a:p>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And many more upcoming / open source</a:t>
            </a:r>
            <a:endParaRPr sz="1400">
              <a:solidFill>
                <a:schemeClr val="dk1"/>
              </a:solidFill>
              <a:latin typeface="Calibri"/>
              <a:ea typeface="Calibri"/>
              <a:cs typeface="Calibri"/>
              <a:sym typeface="Calibri"/>
            </a:endParaRPr>
          </a:p>
          <a:p>
            <a:pPr marL="0" lvl="0" indent="0" rtl="0">
              <a:spcBef>
                <a:spcPts val="0"/>
              </a:spcBef>
              <a:spcAft>
                <a:spcPts val="0"/>
              </a:spcAft>
              <a:buNone/>
            </a:pPr>
            <a:endParaRPr/>
          </a:p>
        </p:txBody>
      </p:sp>
    </p:spTree>
    <p:extLst>
      <p:ext uri="{BB962C8B-B14F-4D97-AF65-F5344CB8AC3E}">
        <p14:creationId xmlns:p14="http://schemas.microsoft.com/office/powerpoint/2010/main" val="1614692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1890028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7560605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73235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797972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1076453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0308000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0108901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256858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6586507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4623732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176226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75333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185102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882504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522900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894507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10/22/20</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05846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10/22/20</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238331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10/22/20</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5652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892969" y="312539"/>
            <a:ext cx="10406000" cy="1518000"/>
          </a:xfrm>
          <a:prstGeom prst="rect">
            <a:avLst/>
          </a:prstGeom>
          <a:noFill/>
          <a:ln>
            <a:noFill/>
          </a:ln>
        </p:spPr>
        <p:txBody>
          <a:bodyPr spcFirstLastPara="1" wrap="square" lIns="58925" tIns="58925" rIns="58925" bIns="58925" anchor="ctr" anchorCtr="0"/>
          <a:lstStyle>
            <a:lvl1pPr marL="0" marR="0" lvl="0" indent="0"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1pPr>
            <a:lvl2pPr marL="0" marR="0" lvl="1" indent="203195"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2pPr>
            <a:lvl3pPr marL="0" marR="0" lvl="2" indent="389457"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3pPr>
            <a:lvl4pPr marL="0" marR="0" lvl="3" indent="592652"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4pPr>
            <a:lvl5pPr marL="0" marR="0" lvl="4" indent="778914"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5pPr>
            <a:lvl6pPr marL="0" marR="0" lvl="5" indent="982109"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6pPr>
            <a:lvl7pPr marL="0" marR="0" lvl="6" indent="1185304"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7pPr>
            <a:lvl8pPr marL="0" marR="0" lvl="7" indent="1371566"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8pPr>
            <a:lvl9pPr marL="0" marR="0" lvl="8" indent="1574761"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9pPr>
          </a:lstStyle>
          <a:p>
            <a:endParaRPr/>
          </a:p>
        </p:txBody>
      </p:sp>
      <p:sp>
        <p:nvSpPr>
          <p:cNvPr id="128" name="Shape 128"/>
          <p:cNvSpPr txBox="1">
            <a:spLocks noGrp="1"/>
          </p:cNvSpPr>
          <p:nvPr>
            <p:ph type="sldNum" idx="12"/>
          </p:nvPr>
        </p:nvSpPr>
        <p:spPr>
          <a:xfrm>
            <a:off x="5917311" y="6505277"/>
            <a:ext cx="345600" cy="268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1200">
              <a:solidFill>
                <a:schemeClr val="dk2"/>
              </a:solidFill>
              <a:latin typeface="Arial"/>
              <a:ea typeface="Arial"/>
              <a:cs typeface="Arial"/>
              <a:sym typeface="Arial"/>
            </a:endParaRPr>
          </a:p>
        </p:txBody>
      </p:sp>
    </p:spTree>
    <p:extLst>
      <p:ext uri="{BB962C8B-B14F-4D97-AF65-F5344CB8AC3E}">
        <p14:creationId xmlns:p14="http://schemas.microsoft.com/office/powerpoint/2010/main" val="4040881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10/22/20</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324066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10/22/20</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792357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10/22/20</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248743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10/22/20</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49389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10/22/20</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801591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10/22/20</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487513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10/22/20</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50741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10/22/20</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746404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30C750-AE18-EC43-9491-942A17C3900E}" type="datetimeFigureOut">
              <a:rPr lang="en-US" smtClean="0"/>
              <a:t>10/22/20</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1476333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tiff"/></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Atomic_commit" TargetMode="External"/><Relationship Id="rId13" Type="http://schemas.openxmlformats.org/officeDocument/2006/relationships/hyperlink" Target="http://www.wikipedia.org)/" TargetMode="External"/><Relationship Id="rId3" Type="http://schemas.openxmlformats.org/officeDocument/2006/relationships/image" Target="../media/image2.emf"/><Relationship Id="rId7" Type="http://schemas.openxmlformats.org/officeDocument/2006/relationships/hyperlink" Target="https://en.wikipedia.org/wiki/Computer_networking" TargetMode="External"/><Relationship Id="rId12" Type="http://schemas.openxmlformats.org/officeDocument/2006/relationships/hyperlink" Target="https://en.wikipedia.org/wiki/Consensus_(computer_scienc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en.wikipedia.org/wiki/Database" TargetMode="External"/><Relationship Id="rId11" Type="http://schemas.openxmlformats.org/officeDocument/2006/relationships/hyperlink" Target="https://en.wikipedia.org/wiki/Commit_(data_management)" TargetMode="External"/><Relationship Id="rId5" Type="http://schemas.openxmlformats.org/officeDocument/2006/relationships/hyperlink" Target="https://en.wikipedia.org/wiki/Transaction_processing" TargetMode="External"/><Relationship Id="rId10" Type="http://schemas.openxmlformats.org/officeDocument/2006/relationships/hyperlink" Target="https://en.wikipedia.org/wiki/Distributed_transaction" TargetMode="External"/><Relationship Id="rId4" Type="http://schemas.openxmlformats.org/officeDocument/2006/relationships/image" Target="../media/image19.png"/><Relationship Id="rId9" Type="http://schemas.openxmlformats.org/officeDocument/2006/relationships/hyperlink" Target="https://en.wikipedia.org/wiki/Distributed_algorith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26.xml.rels><?xml version="1.0" encoding="UTF-8" standalone="yes"?>
<Relationships xmlns="http://schemas.openxmlformats.org/package/2006/relationships"><Relationship Id="rId8" Type="http://schemas.openxmlformats.org/officeDocument/2006/relationships/hyperlink" Target="https://en.wikipedia.org/wiki/Utility_computing" TargetMode="External"/><Relationship Id="rId13" Type="http://schemas.openxmlformats.org/officeDocument/2006/relationships/hyperlink" Target="https://en.wikipedia.org/wiki/Cloud_computing#Service_models" TargetMode="External"/><Relationship Id="rId3" Type="http://schemas.openxmlformats.org/officeDocument/2006/relationships/image" Target="../media/image2.emf"/><Relationship Id="rId7" Type="http://schemas.openxmlformats.org/officeDocument/2006/relationships/hyperlink" Target="https://en.wikipedia.org/wiki/Serverless_computing#cite_note-techcrunch-lambda-1" TargetMode="External"/><Relationship Id="rId12" Type="http://schemas.openxmlformats.org/officeDocument/2006/relationships/hyperlink" Target="https://en.wikipedia.org/wiki/Peer-to-peer" TargetMode="External"/><Relationship Id="rId2" Type="http://schemas.openxmlformats.org/officeDocument/2006/relationships/notesSlide" Target="../notesSlides/notesSlide26.xml"/><Relationship Id="rId16" Type="http://schemas.openxmlformats.org/officeDocument/2006/relationships/hyperlink" Target="https://en.wikipedia.org/wiki/Serverless_computing" TargetMode="External"/><Relationship Id="rId1" Type="http://schemas.openxmlformats.org/officeDocument/2006/relationships/slideLayout" Target="../slideLayouts/slideLayout2.xml"/><Relationship Id="rId6" Type="http://schemas.openxmlformats.org/officeDocument/2006/relationships/hyperlink" Target="https://en.wikipedia.org/wiki/Server_(computing)" TargetMode="External"/><Relationship Id="rId11" Type="http://schemas.openxmlformats.org/officeDocument/2006/relationships/hyperlink" Target="https://en.wikipedia.org/wiki/Serverless_computing#cite_note-lambda-api-gateway-2" TargetMode="External"/><Relationship Id="rId5" Type="http://schemas.openxmlformats.org/officeDocument/2006/relationships/hyperlink" Target="https://en.wikipedia.org/wiki/Execution_model" TargetMode="External"/><Relationship Id="rId15" Type="http://schemas.openxmlformats.org/officeDocument/2006/relationships/hyperlink" Target="https://en.wikipedia.org/wiki/Function_as_a_service#cite_note-1" TargetMode="External"/><Relationship Id="rId10" Type="http://schemas.openxmlformats.org/officeDocument/2006/relationships/hyperlink" Target="https://en.wikipedia.org/wiki/Microservices" TargetMode="External"/><Relationship Id="rId4" Type="http://schemas.openxmlformats.org/officeDocument/2006/relationships/hyperlink" Target="https://en.wikipedia.org/wiki/Cloud_computing" TargetMode="External"/><Relationship Id="rId9" Type="http://schemas.openxmlformats.org/officeDocument/2006/relationships/hyperlink" Target="https://en.wikipedia.org/wiki/Software_deployment" TargetMode="External"/><Relationship Id="rId14" Type="http://schemas.openxmlformats.org/officeDocument/2006/relationships/hyperlink" Target="https://en.wikipedia.org/wiki/Computing_platfor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22.tiff"/></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8.xml.rels><?xml version="1.0" encoding="UTF-8" standalone="yes"?>
<Relationships xmlns="http://schemas.openxmlformats.org/package/2006/relationships"><Relationship Id="rId8" Type="http://schemas.openxmlformats.org/officeDocument/2006/relationships/hyperlink" Target="https://en.wikipedia.org/wiki/Message-oriented_middleware" TargetMode="External"/><Relationship Id="rId13" Type="http://schemas.openxmlformats.org/officeDocument/2006/relationships/image" Target="../media/image49.png"/><Relationship Id="rId3" Type="http://schemas.openxmlformats.org/officeDocument/2006/relationships/image" Target="../media/image2.emf"/><Relationship Id="rId7" Type="http://schemas.openxmlformats.org/officeDocument/2006/relationships/hyperlink" Target="https://en.wikipedia.org/wiki/Message_queue" TargetMode="External"/><Relationship Id="rId12" Type="http://schemas.openxmlformats.org/officeDocument/2006/relationships/hyperlink" Target="https://en.wikipedia.org/wiki/Network_topology"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en.wikipedia.org/wiki/Message_passing" TargetMode="External"/><Relationship Id="rId11" Type="http://schemas.openxmlformats.org/officeDocument/2006/relationships/hyperlink" Target="https://en.wikipedia.org/wiki/Scalability" TargetMode="External"/><Relationship Id="rId5" Type="http://schemas.openxmlformats.org/officeDocument/2006/relationships/hyperlink" Target="https://en.wikipedia.org/wiki/Messaging_pattern" TargetMode="External"/><Relationship Id="rId10" Type="http://schemas.openxmlformats.org/officeDocument/2006/relationships/hyperlink" Target="https://en.wikipedia.org/wiki/Java_Message_Service" TargetMode="External"/><Relationship Id="rId4" Type="http://schemas.openxmlformats.org/officeDocument/2006/relationships/hyperlink" Target="https://en.wikipedia.org/wiki/Software_architecture" TargetMode="External"/><Relationship Id="rId9" Type="http://schemas.openxmlformats.org/officeDocument/2006/relationships/hyperlink" Target="https://en.wikipedia.org/wiki/Application_programming_interfac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0.tiff"/></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1" descr="16x9_BG-02.jpg">
            <a:extLst>
              <a:ext uri="{FF2B5EF4-FFF2-40B4-BE49-F238E27FC236}">
                <a16:creationId xmlns:a16="http://schemas.microsoft.com/office/drawing/2014/main" id="{4E0DF001-5020-8A41-AF73-219BE90F8C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0810734-2FF0-7649-82FB-EC580E61588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endParaRPr lang="en-US" altLang="en-US" sz="2400">
              <a:solidFill>
                <a:srgbClr val="E6B9B8"/>
              </a:solidFill>
            </a:endParaRPr>
          </a:p>
        </p:txBody>
      </p:sp>
      <p:pic>
        <p:nvPicPr>
          <p:cNvPr id="14339" name="Picture 7">
            <a:extLst>
              <a:ext uri="{FF2B5EF4-FFF2-40B4-BE49-F238E27FC236}">
                <a16:creationId xmlns:a16="http://schemas.microsoft.com/office/drawing/2014/main" id="{7835CF87-06AB-FE46-A84F-6DFA7ED80F5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Box 9">
            <a:extLst>
              <a:ext uri="{FF2B5EF4-FFF2-40B4-BE49-F238E27FC236}">
                <a16:creationId xmlns:a16="http://schemas.microsoft.com/office/drawing/2014/main" id="{5FBCA086-777B-F84D-8B1A-9780D84C1D69}"/>
              </a:ext>
            </a:extLst>
          </p:cNvPr>
          <p:cNvSpPr txBox="1">
            <a:spLocks noChangeArrowheads="1"/>
          </p:cNvSpPr>
          <p:nvPr/>
        </p:nvSpPr>
        <p:spPr bwMode="auto">
          <a:xfrm>
            <a:off x="0" y="2184401"/>
            <a:ext cx="12192000" cy="29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spcBef>
                <a:spcPct val="0"/>
              </a:spcBef>
              <a:buNone/>
            </a:pPr>
            <a:r>
              <a:rPr lang="en-US" altLang="en-US" sz="4267" i="1" dirty="0">
                <a:solidFill>
                  <a:schemeClr val="bg1"/>
                </a:solidFill>
              </a:rPr>
              <a:t>E6156 – Cloud Computing:</a:t>
            </a:r>
          </a:p>
          <a:p>
            <a:pPr algn="ctr">
              <a:spcBef>
                <a:spcPct val="0"/>
              </a:spcBef>
              <a:buNone/>
            </a:pPr>
            <a:r>
              <a:rPr lang="en-US" altLang="en-US" sz="4400" i="1" dirty="0">
                <a:solidFill>
                  <a:schemeClr val="bg1"/>
                </a:solidFill>
              </a:rPr>
              <a:t>Backend-as-a-Service</a:t>
            </a:r>
            <a:br>
              <a:rPr lang="en-US" altLang="en-US" sz="4267" i="1" dirty="0">
                <a:solidFill>
                  <a:schemeClr val="bg1"/>
                </a:solidFill>
              </a:rPr>
            </a:br>
            <a:endParaRPr lang="en-US" altLang="en-US" sz="2400" i="1" dirty="0">
              <a:solidFill>
                <a:schemeClr val="bg1"/>
              </a:solidFill>
            </a:endParaRPr>
          </a:p>
          <a:p>
            <a:pPr algn="ctr" eaLnBrk="1" hangingPunct="1">
              <a:spcBef>
                <a:spcPct val="0"/>
              </a:spcBef>
              <a:buFontTx/>
              <a:buNone/>
            </a:pPr>
            <a:r>
              <a:rPr lang="en-US" altLang="en-US" sz="2400" i="1" dirty="0">
                <a:solidFill>
                  <a:schemeClr val="bg1"/>
                </a:solidFill>
              </a:rPr>
              <a:t>Lecture 7: DynamoDB (Continued), Lambda Functions, SNS, API Gateway</a:t>
            </a:r>
          </a:p>
          <a:p>
            <a:pPr algn="ctr" eaLnBrk="1" hangingPunct="1">
              <a:spcBef>
                <a:spcPct val="0"/>
              </a:spcBef>
              <a:buFontTx/>
              <a:buNone/>
            </a:pPr>
            <a:r>
              <a:rPr lang="en-US" altLang="en-US" sz="2400" i="1" dirty="0">
                <a:solidFill>
                  <a:schemeClr val="bg1"/>
                </a:solidFill>
              </a:rPr>
              <a:t>Donald F. Ferguson</a:t>
            </a:r>
            <a:br>
              <a:rPr lang="en-US" altLang="en-US" sz="2400" i="1" dirty="0">
                <a:solidFill>
                  <a:schemeClr val="bg1"/>
                </a:solidFill>
              </a:rPr>
            </a:br>
            <a:r>
              <a:rPr lang="en-US" altLang="en-US" sz="2400" i="1" dirty="0">
                <a:solidFill>
                  <a:schemeClr val="bg1"/>
                </a:solidFill>
              </a:rPr>
              <a:t>dff9@Columbia.edu</a:t>
            </a:r>
          </a:p>
        </p:txBody>
      </p:sp>
      <p:sp>
        <p:nvSpPr>
          <p:cNvPr id="14341" name="TextBox 10">
            <a:extLst>
              <a:ext uri="{FF2B5EF4-FFF2-40B4-BE49-F238E27FC236}">
                <a16:creationId xmlns:a16="http://schemas.microsoft.com/office/drawing/2014/main" id="{71265E2E-5284-434C-AC84-B53CF6C6DBEA}"/>
              </a:ext>
            </a:extLst>
          </p:cNvPr>
          <p:cNvSpPr txBox="1">
            <a:spLocks noChangeArrowheads="1"/>
          </p:cNvSpPr>
          <p:nvPr/>
        </p:nvSpPr>
        <p:spPr bwMode="auto">
          <a:xfrm>
            <a:off x="0" y="6261101"/>
            <a:ext cx="12192000" cy="45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lnSpc>
                <a:spcPts val="3200"/>
              </a:lnSpc>
              <a:spcBef>
                <a:spcPct val="0"/>
              </a:spcBef>
              <a:buNone/>
            </a:pPr>
            <a:r>
              <a:rPr lang="en-US" altLang="en-US" sz="1600" i="1">
                <a:solidFill>
                  <a:schemeClr val="bg1"/>
                </a:solidFill>
              </a:rPr>
              <a:t>TRANSCENDING DISCIPLINES, TRANSFORMING LIVES</a:t>
            </a:r>
          </a:p>
        </p:txBody>
      </p:sp>
    </p:spTree>
    <p:extLst>
      <p:ext uri="{BB962C8B-B14F-4D97-AF65-F5344CB8AC3E}">
        <p14:creationId xmlns:p14="http://schemas.microsoft.com/office/powerpoint/2010/main" val="3923107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10</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8C77F9E-8DE5-7342-97D9-9F151ECE98ED}"/>
              </a:ext>
            </a:extLst>
          </p:cNvPr>
          <p:cNvPicPr>
            <a:picLocks noChangeAspect="1"/>
          </p:cNvPicPr>
          <p:nvPr/>
        </p:nvPicPr>
        <p:blipFill>
          <a:blip r:embed="rId4"/>
          <a:stretch>
            <a:fillRect/>
          </a:stretch>
        </p:blipFill>
        <p:spPr>
          <a:xfrm>
            <a:off x="1133250" y="741410"/>
            <a:ext cx="9635293" cy="5422778"/>
          </a:xfrm>
          <a:prstGeom prst="rect">
            <a:avLst/>
          </a:prstGeom>
        </p:spPr>
      </p:pic>
    </p:spTree>
    <p:extLst>
      <p:ext uri="{BB962C8B-B14F-4D97-AF65-F5344CB8AC3E}">
        <p14:creationId xmlns:p14="http://schemas.microsoft.com/office/powerpoint/2010/main" val="2020400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Document Databases – Semi-Structured Schema</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11</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791C1D9-8E75-994D-BA9F-EC6BA8CE64D2}"/>
              </a:ext>
            </a:extLst>
          </p:cNvPr>
          <p:cNvPicPr>
            <a:picLocks noChangeAspect="1"/>
          </p:cNvPicPr>
          <p:nvPr/>
        </p:nvPicPr>
        <p:blipFill>
          <a:blip r:embed="rId4"/>
          <a:stretch>
            <a:fillRect/>
          </a:stretch>
        </p:blipFill>
        <p:spPr>
          <a:xfrm>
            <a:off x="113211" y="762943"/>
            <a:ext cx="7444594" cy="4843050"/>
          </a:xfrm>
          <a:prstGeom prst="rect">
            <a:avLst/>
          </a:prstGeom>
        </p:spPr>
      </p:pic>
      <p:sp>
        <p:nvSpPr>
          <p:cNvPr id="6" name="Content Placeholder 5">
            <a:extLst>
              <a:ext uri="{FF2B5EF4-FFF2-40B4-BE49-F238E27FC236}">
                <a16:creationId xmlns:a16="http://schemas.microsoft.com/office/drawing/2014/main" id="{067EA695-E61C-B74C-AC2E-C98E78333DA4}"/>
              </a:ext>
            </a:extLst>
          </p:cNvPr>
          <p:cNvSpPr>
            <a:spLocks noGrp="1"/>
          </p:cNvSpPr>
          <p:nvPr>
            <p:ph idx="1"/>
          </p:nvPr>
        </p:nvSpPr>
        <p:spPr>
          <a:xfrm>
            <a:off x="7863839" y="741410"/>
            <a:ext cx="4122845" cy="5435553"/>
          </a:xfrm>
        </p:spPr>
        <p:txBody>
          <a:bodyPr>
            <a:normAutofit lnSpcReduction="10000"/>
          </a:bodyPr>
          <a:lstStyle/>
          <a:p>
            <a:pPr marL="0" indent="0">
              <a:lnSpc>
                <a:spcPct val="110000"/>
              </a:lnSpc>
              <a:spcBef>
                <a:spcPts val="0"/>
              </a:spcBef>
              <a:buNone/>
            </a:pPr>
            <a:r>
              <a:rPr lang="en-US" sz="2400" dirty="0"/>
              <a:t>The relation model has difficulties with some types of data:</a:t>
            </a:r>
          </a:p>
          <a:p>
            <a:pPr lvl="1">
              <a:lnSpc>
                <a:spcPct val="110000"/>
              </a:lnSpc>
              <a:spcBef>
                <a:spcPts val="0"/>
              </a:spcBef>
            </a:pPr>
            <a:r>
              <a:rPr lang="en-US" sz="2000" dirty="0"/>
              <a:t>Columns that are lists or maps</a:t>
            </a:r>
          </a:p>
          <a:p>
            <a:pPr lvl="1">
              <a:lnSpc>
                <a:spcPct val="110000"/>
              </a:lnSpc>
              <a:spcBef>
                <a:spcPts val="0"/>
              </a:spcBef>
            </a:pPr>
            <a:r>
              <a:rPr lang="en-US" sz="2000" dirty="0"/>
              <a:t>Nesting – things inside things</a:t>
            </a:r>
          </a:p>
          <a:p>
            <a:pPr lvl="1">
              <a:lnSpc>
                <a:spcPct val="110000"/>
              </a:lnSpc>
              <a:spcBef>
                <a:spcPts val="0"/>
              </a:spcBef>
            </a:pPr>
            <a:r>
              <a:rPr lang="en-US" sz="2000" dirty="0"/>
              <a:t>Discover you need a modified schema when you get a piece of data.</a:t>
            </a:r>
          </a:p>
          <a:p>
            <a:pPr lvl="1">
              <a:lnSpc>
                <a:spcPct val="110000"/>
              </a:lnSpc>
              <a:spcBef>
                <a:spcPts val="0"/>
              </a:spcBef>
            </a:pPr>
            <a:r>
              <a:rPr lang="en-US" sz="2000" dirty="0"/>
              <a:t>etc.</a:t>
            </a:r>
          </a:p>
          <a:p>
            <a:pPr marL="0" indent="0">
              <a:lnSpc>
                <a:spcPct val="110000"/>
              </a:lnSpc>
              <a:spcBef>
                <a:spcPts val="0"/>
              </a:spcBef>
              <a:buNone/>
            </a:pPr>
            <a:r>
              <a:rPr lang="en-US" sz="2400" dirty="0"/>
              <a:t>All of these are common for documented like data:</a:t>
            </a:r>
          </a:p>
          <a:p>
            <a:pPr lvl="1">
              <a:lnSpc>
                <a:spcPct val="110000"/>
              </a:lnSpc>
              <a:spcBef>
                <a:spcPts val="0"/>
              </a:spcBef>
            </a:pPr>
            <a:r>
              <a:rPr lang="en-US" sz="2000" dirty="0"/>
              <a:t>Threaded discussions.</a:t>
            </a:r>
          </a:p>
          <a:p>
            <a:pPr lvl="1">
              <a:lnSpc>
                <a:spcPct val="110000"/>
              </a:lnSpc>
              <a:spcBef>
                <a:spcPts val="0"/>
              </a:spcBef>
            </a:pPr>
            <a:r>
              <a:rPr lang="en-US" sz="2000" dirty="0"/>
              <a:t>Documents.</a:t>
            </a:r>
          </a:p>
          <a:p>
            <a:pPr lvl="1">
              <a:lnSpc>
                <a:spcPct val="110000"/>
              </a:lnSpc>
              <a:spcBef>
                <a:spcPts val="0"/>
              </a:spcBef>
            </a:pPr>
            <a:r>
              <a:rPr lang="en-US" sz="2000" dirty="0"/>
              <a:t>... ...</a:t>
            </a:r>
          </a:p>
          <a:p>
            <a:pPr>
              <a:lnSpc>
                <a:spcPct val="110000"/>
              </a:lnSpc>
              <a:spcBef>
                <a:spcPts val="0"/>
              </a:spcBef>
            </a:pPr>
            <a:r>
              <a:rPr lang="en-US" sz="2400" dirty="0"/>
              <a:t>Document DBs emerged to handle these scenarios. </a:t>
            </a:r>
          </a:p>
        </p:txBody>
      </p:sp>
    </p:spTree>
    <p:extLst>
      <p:ext uri="{BB962C8B-B14F-4D97-AF65-F5344CB8AC3E}">
        <p14:creationId xmlns:p14="http://schemas.microsoft.com/office/powerpoint/2010/main" val="2052828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8049193-4AC4-814D-BA1D-6B2BA2128BC8}"/>
              </a:ext>
            </a:extLst>
          </p:cNvPr>
          <p:cNvPicPr>
            <a:picLocks noChangeAspect="1"/>
          </p:cNvPicPr>
          <p:nvPr/>
        </p:nvPicPr>
        <p:blipFill>
          <a:blip r:embed="rId4"/>
          <a:stretch>
            <a:fillRect/>
          </a:stretch>
        </p:blipFill>
        <p:spPr>
          <a:xfrm>
            <a:off x="970779" y="734738"/>
            <a:ext cx="9588251" cy="5357029"/>
          </a:xfrm>
          <a:prstGeom prst="rect">
            <a:avLst/>
          </a:prstGeom>
        </p:spPr>
      </p:pic>
    </p:spTree>
    <p:extLst>
      <p:ext uri="{BB962C8B-B14F-4D97-AF65-F5344CB8AC3E}">
        <p14:creationId xmlns:p14="http://schemas.microsoft.com/office/powerpoint/2010/main" val="1363935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2A4F513-DFE4-1047-8406-046DA0B3C20B}"/>
              </a:ext>
            </a:extLst>
          </p:cNvPr>
          <p:cNvPicPr>
            <a:picLocks noChangeAspect="1"/>
          </p:cNvPicPr>
          <p:nvPr/>
        </p:nvPicPr>
        <p:blipFill>
          <a:blip r:embed="rId4"/>
          <a:stretch>
            <a:fillRect/>
          </a:stretch>
        </p:blipFill>
        <p:spPr>
          <a:xfrm>
            <a:off x="862543" y="648225"/>
            <a:ext cx="9906000" cy="5534558"/>
          </a:xfrm>
          <a:prstGeom prst="rect">
            <a:avLst/>
          </a:prstGeom>
        </p:spPr>
      </p:pic>
    </p:spTree>
    <p:extLst>
      <p:ext uri="{BB962C8B-B14F-4D97-AF65-F5344CB8AC3E}">
        <p14:creationId xmlns:p14="http://schemas.microsoft.com/office/powerpoint/2010/main" val="1277859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FE9B904-5CC1-0E4A-AF36-201FF39F6910}"/>
              </a:ext>
            </a:extLst>
          </p:cNvPr>
          <p:cNvPicPr>
            <a:picLocks noChangeAspect="1"/>
          </p:cNvPicPr>
          <p:nvPr/>
        </p:nvPicPr>
        <p:blipFill>
          <a:blip r:embed="rId4"/>
          <a:stretch>
            <a:fillRect/>
          </a:stretch>
        </p:blipFill>
        <p:spPr>
          <a:xfrm>
            <a:off x="992038" y="665408"/>
            <a:ext cx="9919964" cy="5582992"/>
          </a:xfrm>
          <a:prstGeom prst="rect">
            <a:avLst/>
          </a:prstGeom>
        </p:spPr>
      </p:pic>
    </p:spTree>
    <p:extLst>
      <p:ext uri="{BB962C8B-B14F-4D97-AF65-F5344CB8AC3E}">
        <p14:creationId xmlns:p14="http://schemas.microsoft.com/office/powerpoint/2010/main" val="3328935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7D03D03-6B71-E04C-B69A-787D5DD2813D}"/>
              </a:ext>
            </a:extLst>
          </p:cNvPr>
          <p:cNvPicPr>
            <a:picLocks noChangeAspect="1"/>
          </p:cNvPicPr>
          <p:nvPr/>
        </p:nvPicPr>
        <p:blipFill>
          <a:blip r:embed="rId4"/>
          <a:stretch>
            <a:fillRect/>
          </a:stretch>
        </p:blipFill>
        <p:spPr>
          <a:xfrm>
            <a:off x="745063" y="608375"/>
            <a:ext cx="10023480" cy="5641251"/>
          </a:xfrm>
          <a:prstGeom prst="rect">
            <a:avLst/>
          </a:prstGeom>
        </p:spPr>
      </p:pic>
      <p:sp>
        <p:nvSpPr>
          <p:cNvPr id="3" name="Rectangle 2">
            <a:extLst>
              <a:ext uri="{FF2B5EF4-FFF2-40B4-BE49-F238E27FC236}">
                <a16:creationId xmlns:a16="http://schemas.microsoft.com/office/drawing/2014/main" id="{5B2CBFC2-BD0A-7C4A-B3E7-EB44454931F0}"/>
              </a:ext>
            </a:extLst>
          </p:cNvPr>
          <p:cNvSpPr/>
          <p:nvPr/>
        </p:nvSpPr>
        <p:spPr>
          <a:xfrm>
            <a:off x="940526" y="3605349"/>
            <a:ext cx="11046159" cy="195942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674809B-9D1E-A64A-B5A6-53F475EEE0A2}"/>
              </a:ext>
            </a:extLst>
          </p:cNvPr>
          <p:cNvSpPr txBox="1"/>
          <p:nvPr/>
        </p:nvSpPr>
        <p:spPr>
          <a:xfrm>
            <a:off x="7602583" y="972422"/>
            <a:ext cx="4240135" cy="1200329"/>
          </a:xfrm>
          <a:prstGeom prst="rect">
            <a:avLst/>
          </a:prstGeom>
          <a:noFill/>
        </p:spPr>
        <p:txBody>
          <a:bodyPr wrap="none" rtlCol="0">
            <a:spAutoFit/>
          </a:bodyPr>
          <a:lstStyle/>
          <a:p>
            <a:r>
              <a:rPr lang="en-US" sz="2400" dirty="0">
                <a:solidFill>
                  <a:srgbClr val="0070C0"/>
                </a:solidFill>
              </a:rPr>
              <a:t>These become interesting when</a:t>
            </a:r>
            <a:br>
              <a:rPr lang="en-US" sz="2400" dirty="0">
                <a:solidFill>
                  <a:srgbClr val="0070C0"/>
                </a:solidFill>
              </a:rPr>
            </a:br>
            <a:r>
              <a:rPr lang="en-US" sz="2400" dirty="0">
                <a:solidFill>
                  <a:srgbClr val="0070C0"/>
                </a:solidFill>
              </a:rPr>
              <a:t>we look at </a:t>
            </a:r>
            <a:r>
              <a:rPr lang="en-US" sz="2400" dirty="0" err="1">
                <a:solidFill>
                  <a:srgbClr val="0070C0"/>
                </a:solidFill>
              </a:rPr>
              <a:t>ETags</a:t>
            </a:r>
            <a:r>
              <a:rPr lang="en-US" sz="2400" dirty="0">
                <a:solidFill>
                  <a:srgbClr val="0070C0"/>
                </a:solidFill>
              </a:rPr>
              <a:t> and conditional</a:t>
            </a:r>
            <a:br>
              <a:rPr lang="en-US" sz="2400" dirty="0">
                <a:solidFill>
                  <a:srgbClr val="0070C0"/>
                </a:solidFill>
              </a:rPr>
            </a:br>
            <a:r>
              <a:rPr lang="en-US" sz="2400" dirty="0">
                <a:solidFill>
                  <a:srgbClr val="0070C0"/>
                </a:solidFill>
              </a:rPr>
              <a:t>updates in REST. </a:t>
            </a:r>
          </a:p>
        </p:txBody>
      </p:sp>
    </p:spTree>
    <p:extLst>
      <p:ext uri="{BB962C8B-B14F-4D97-AF65-F5344CB8AC3E}">
        <p14:creationId xmlns:p14="http://schemas.microsoft.com/office/powerpoint/2010/main" val="906014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Let’s Look at Some Code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0145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Shared Everything</a:t>
            </a:r>
            <a:b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Shared Nothing</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459603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1139E2B-9659-834B-B835-926C48C7B172}"/>
              </a:ext>
            </a:extLst>
          </p:cNvPr>
          <p:cNvPicPr>
            <a:picLocks noChangeAspect="1"/>
          </p:cNvPicPr>
          <p:nvPr/>
        </p:nvPicPr>
        <p:blipFill>
          <a:blip r:embed="rId4"/>
          <a:stretch>
            <a:fillRect/>
          </a:stretch>
        </p:blipFill>
        <p:spPr>
          <a:xfrm>
            <a:off x="970139" y="700718"/>
            <a:ext cx="8122272" cy="5522857"/>
          </a:xfrm>
          <a:prstGeom prst="rect">
            <a:avLst/>
          </a:prstGeom>
        </p:spPr>
      </p:pic>
    </p:spTree>
    <p:extLst>
      <p:ext uri="{BB962C8B-B14F-4D97-AF65-F5344CB8AC3E}">
        <p14:creationId xmlns:p14="http://schemas.microsoft.com/office/powerpoint/2010/main" val="670145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Some Database Concepts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89DA4EC-6716-FF4D-96EC-EC872C90A823}"/>
              </a:ext>
            </a:extLst>
          </p:cNvPr>
          <p:cNvPicPr>
            <a:picLocks noChangeAspect="1"/>
          </p:cNvPicPr>
          <p:nvPr/>
        </p:nvPicPr>
        <p:blipFill>
          <a:blip r:embed="rId4"/>
          <a:stretch>
            <a:fillRect/>
          </a:stretch>
        </p:blipFill>
        <p:spPr>
          <a:xfrm>
            <a:off x="1122708" y="718642"/>
            <a:ext cx="8990252" cy="5417389"/>
          </a:xfrm>
          <a:prstGeom prst="rect">
            <a:avLst/>
          </a:prstGeom>
        </p:spPr>
      </p:pic>
    </p:spTree>
    <p:extLst>
      <p:ext uri="{BB962C8B-B14F-4D97-AF65-F5344CB8AC3E}">
        <p14:creationId xmlns:p14="http://schemas.microsoft.com/office/powerpoint/2010/main" val="1719411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Content, Agenda</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4176916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Some Database Concepts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20</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F6DC100-38BC-F040-BF0B-3C7E28E0CD88}"/>
              </a:ext>
            </a:extLst>
          </p:cNvPr>
          <p:cNvPicPr>
            <a:picLocks noChangeAspect="1"/>
          </p:cNvPicPr>
          <p:nvPr/>
        </p:nvPicPr>
        <p:blipFill>
          <a:blip r:embed="rId4"/>
          <a:stretch>
            <a:fillRect/>
          </a:stretch>
        </p:blipFill>
        <p:spPr>
          <a:xfrm>
            <a:off x="1328468" y="622300"/>
            <a:ext cx="8927830" cy="5516793"/>
          </a:xfrm>
          <a:prstGeom prst="rect">
            <a:avLst/>
          </a:prstGeom>
        </p:spPr>
      </p:pic>
    </p:spTree>
    <p:extLst>
      <p:ext uri="{BB962C8B-B14F-4D97-AF65-F5344CB8AC3E}">
        <p14:creationId xmlns:p14="http://schemas.microsoft.com/office/powerpoint/2010/main" val="1290355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CAP Theorem</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21</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3">
            <a:extLst>
              <a:ext uri="{FF2B5EF4-FFF2-40B4-BE49-F238E27FC236}">
                <a16:creationId xmlns:a16="http://schemas.microsoft.com/office/drawing/2014/main" id="{16AE2A1D-41B6-8044-BF51-FDD34F271558}"/>
              </a:ext>
            </a:extLst>
          </p:cNvPr>
          <p:cNvSpPr>
            <a:spLocks noGrp="1"/>
          </p:cNvSpPr>
          <p:nvPr>
            <p:ph sz="half" idx="1"/>
          </p:nvPr>
        </p:nvSpPr>
        <p:spPr>
          <a:xfrm>
            <a:off x="364332" y="969263"/>
            <a:ext cx="4207668" cy="4769685"/>
          </a:xfrm>
        </p:spPr>
        <p:txBody>
          <a:bodyPr>
            <a:normAutofit/>
          </a:bodyPr>
          <a:lstStyle/>
          <a:p>
            <a:pPr>
              <a:lnSpc>
                <a:spcPct val="110000"/>
              </a:lnSpc>
              <a:spcBef>
                <a:spcPts val="0"/>
              </a:spcBef>
            </a:pPr>
            <a:r>
              <a:rPr lang="en-US" sz="2400" dirty="0"/>
              <a:t>Consistency</a:t>
            </a:r>
          </a:p>
          <a:p>
            <a:pPr marL="685800" lvl="2" indent="0">
              <a:lnSpc>
                <a:spcPct val="110000"/>
              </a:lnSpc>
              <a:spcBef>
                <a:spcPts val="0"/>
              </a:spcBef>
              <a:buNone/>
            </a:pPr>
            <a:r>
              <a:rPr lang="en-US" sz="1600" dirty="0"/>
              <a:t>Every read receives the most recent write or an error.</a:t>
            </a:r>
          </a:p>
          <a:p>
            <a:pPr marL="685800" lvl="2" indent="0">
              <a:lnSpc>
                <a:spcPct val="110000"/>
              </a:lnSpc>
              <a:spcBef>
                <a:spcPts val="0"/>
              </a:spcBef>
              <a:buNone/>
            </a:pPr>
            <a:endParaRPr lang="en-US" sz="1600" dirty="0"/>
          </a:p>
          <a:p>
            <a:pPr marL="290512" indent="-285750">
              <a:lnSpc>
                <a:spcPct val="110000"/>
              </a:lnSpc>
              <a:spcBef>
                <a:spcPts val="0"/>
              </a:spcBef>
            </a:pPr>
            <a:r>
              <a:rPr lang="en-US" sz="2400" dirty="0"/>
              <a:t>Availability</a:t>
            </a:r>
          </a:p>
          <a:p>
            <a:pPr marL="685800" lvl="2" indent="0">
              <a:lnSpc>
                <a:spcPct val="110000"/>
              </a:lnSpc>
              <a:spcBef>
                <a:spcPts val="0"/>
              </a:spcBef>
              <a:buNone/>
            </a:pPr>
            <a:r>
              <a:rPr lang="en-US" sz="1600" dirty="0"/>
              <a:t>Every request receives a (non-error) response – without guarantee that it contains the most recent write.</a:t>
            </a:r>
          </a:p>
          <a:p>
            <a:pPr marL="685800" lvl="2" indent="0">
              <a:lnSpc>
                <a:spcPct val="110000"/>
              </a:lnSpc>
              <a:spcBef>
                <a:spcPts val="0"/>
              </a:spcBef>
              <a:buNone/>
            </a:pPr>
            <a:endParaRPr lang="en-US" sz="1600" dirty="0"/>
          </a:p>
          <a:p>
            <a:pPr marL="290512" indent="-285750">
              <a:lnSpc>
                <a:spcPct val="110000"/>
              </a:lnSpc>
              <a:spcBef>
                <a:spcPts val="0"/>
              </a:spcBef>
            </a:pPr>
            <a:r>
              <a:rPr lang="en-US" sz="2400" dirty="0"/>
              <a:t>Partition Tolerance</a:t>
            </a:r>
          </a:p>
          <a:p>
            <a:pPr marL="685800" lvl="2" indent="0">
              <a:lnSpc>
                <a:spcPct val="110000"/>
              </a:lnSpc>
              <a:spcBef>
                <a:spcPts val="0"/>
              </a:spcBef>
              <a:buNone/>
            </a:pPr>
            <a:r>
              <a:rPr lang="en-US" sz="1600" dirty="0"/>
              <a:t>The system continues to operate despite an arbitrary number of messages being dropped (or delayed) by the network between nodes</a:t>
            </a:r>
          </a:p>
        </p:txBody>
      </p:sp>
      <p:pic>
        <p:nvPicPr>
          <p:cNvPr id="12" name="Picture 11">
            <a:extLst>
              <a:ext uri="{FF2B5EF4-FFF2-40B4-BE49-F238E27FC236}">
                <a16:creationId xmlns:a16="http://schemas.microsoft.com/office/drawing/2014/main" id="{41FFD235-B1E0-F346-87BA-AB80BED5F5E8}"/>
              </a:ext>
            </a:extLst>
          </p:cNvPr>
          <p:cNvPicPr>
            <a:picLocks noChangeAspect="1"/>
          </p:cNvPicPr>
          <p:nvPr/>
        </p:nvPicPr>
        <p:blipFill>
          <a:blip r:embed="rId4"/>
          <a:stretch>
            <a:fillRect/>
          </a:stretch>
        </p:blipFill>
        <p:spPr>
          <a:xfrm>
            <a:off x="4741112" y="622300"/>
            <a:ext cx="7245573" cy="5469467"/>
          </a:xfrm>
          <a:prstGeom prst="rect">
            <a:avLst/>
          </a:prstGeom>
        </p:spPr>
      </p:pic>
    </p:spTree>
    <p:extLst>
      <p:ext uri="{BB962C8B-B14F-4D97-AF65-F5344CB8AC3E}">
        <p14:creationId xmlns:p14="http://schemas.microsoft.com/office/powerpoint/2010/main" val="2452166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113124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Availability and Consistency Requires Connected</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6">
            <a:extLst>
              <a:ext uri="{FF2B5EF4-FFF2-40B4-BE49-F238E27FC236}">
                <a16:creationId xmlns:a16="http://schemas.microsoft.com/office/drawing/2014/main" id="{AD308CCB-76AB-754B-ADDF-5979BF13060E}"/>
              </a:ext>
            </a:extLst>
          </p:cNvPr>
          <p:cNvSpPr>
            <a:spLocks noGrp="1"/>
          </p:cNvSpPr>
          <p:nvPr>
            <p:ph sz="half" idx="1"/>
          </p:nvPr>
        </p:nvSpPr>
        <p:spPr>
          <a:xfrm>
            <a:off x="226423" y="694417"/>
            <a:ext cx="7376160" cy="5454163"/>
          </a:xfrm>
        </p:spPr>
        <p:txBody>
          <a:bodyPr>
            <a:normAutofit fontScale="85000" lnSpcReduction="10000"/>
          </a:bodyPr>
          <a:lstStyle/>
          <a:p>
            <a:pPr>
              <a:lnSpc>
                <a:spcPct val="110000"/>
              </a:lnSpc>
              <a:spcBef>
                <a:spcPts val="0"/>
              </a:spcBef>
              <a:spcAft>
                <a:spcPts val="200"/>
              </a:spcAft>
            </a:pPr>
            <a:r>
              <a:rPr lang="en-US" dirty="0"/>
              <a:t>There are two basic patterns</a:t>
            </a:r>
          </a:p>
          <a:p>
            <a:pPr lvl="1">
              <a:lnSpc>
                <a:spcPct val="110000"/>
              </a:lnSpc>
              <a:spcBef>
                <a:spcPts val="0"/>
              </a:spcBef>
              <a:spcAft>
                <a:spcPts val="200"/>
              </a:spcAft>
            </a:pPr>
            <a:r>
              <a:rPr lang="en-US" dirty="0"/>
              <a:t>Active/Passive</a:t>
            </a:r>
          </a:p>
          <a:p>
            <a:pPr lvl="2">
              <a:lnSpc>
                <a:spcPct val="110000"/>
              </a:lnSpc>
              <a:spcBef>
                <a:spcPts val="0"/>
              </a:spcBef>
              <a:spcAft>
                <a:spcPts val="200"/>
              </a:spcAft>
            </a:pPr>
            <a:r>
              <a:rPr lang="en-US" dirty="0"/>
              <a:t>All requests go to </a:t>
            </a:r>
            <a:r>
              <a:rPr lang="en-US" i="1" dirty="0"/>
              <a:t>master </a:t>
            </a:r>
            <a:r>
              <a:rPr lang="en-US" dirty="0"/>
              <a:t>during normal processing.</a:t>
            </a:r>
          </a:p>
          <a:p>
            <a:pPr lvl="2">
              <a:lnSpc>
                <a:spcPct val="110000"/>
              </a:lnSpc>
              <a:spcBef>
                <a:spcPts val="0"/>
              </a:spcBef>
              <a:spcAft>
                <a:spcPts val="200"/>
              </a:spcAft>
            </a:pPr>
            <a:r>
              <a:rPr lang="en-US" dirty="0"/>
              <a:t>Updates are </a:t>
            </a:r>
            <a:r>
              <a:rPr lang="en-US" dirty="0" err="1"/>
              <a:t>transactionally</a:t>
            </a:r>
            <a:r>
              <a:rPr lang="en-US" dirty="0"/>
              <a:t> queued for processing at passive backup.</a:t>
            </a:r>
          </a:p>
          <a:p>
            <a:pPr lvl="2">
              <a:lnSpc>
                <a:spcPct val="110000"/>
              </a:lnSpc>
              <a:spcBef>
                <a:spcPts val="0"/>
              </a:spcBef>
              <a:spcAft>
                <a:spcPts val="200"/>
              </a:spcAft>
            </a:pPr>
            <a:r>
              <a:rPr lang="en-US" dirty="0"/>
              <a:t>Failure of </a:t>
            </a:r>
            <a:r>
              <a:rPr lang="en-US" i="1" dirty="0"/>
              <a:t>master</a:t>
            </a:r>
          </a:p>
          <a:p>
            <a:pPr lvl="3">
              <a:lnSpc>
                <a:spcPct val="110000"/>
              </a:lnSpc>
              <a:spcBef>
                <a:spcPts val="0"/>
              </a:spcBef>
              <a:spcAft>
                <a:spcPts val="200"/>
              </a:spcAft>
            </a:pPr>
            <a:r>
              <a:rPr lang="en-US" dirty="0"/>
              <a:t>Routes subsequent requests to </a:t>
            </a:r>
            <a:r>
              <a:rPr lang="en-US" i="1" dirty="0"/>
              <a:t>backup.</a:t>
            </a:r>
          </a:p>
          <a:p>
            <a:pPr lvl="3">
              <a:lnSpc>
                <a:spcPct val="110000"/>
              </a:lnSpc>
              <a:spcBef>
                <a:spcPts val="0"/>
              </a:spcBef>
              <a:spcAft>
                <a:spcPts val="200"/>
              </a:spcAft>
            </a:pPr>
            <a:r>
              <a:rPr lang="en-US" dirty="0"/>
              <a:t>Backup must process and commit updates before </a:t>
            </a:r>
            <a:br>
              <a:rPr lang="en-US" dirty="0"/>
            </a:br>
            <a:r>
              <a:rPr lang="en-US" dirty="0"/>
              <a:t>accepting requests.</a:t>
            </a:r>
          </a:p>
          <a:p>
            <a:pPr lvl="1">
              <a:lnSpc>
                <a:spcPct val="110000"/>
              </a:lnSpc>
              <a:spcBef>
                <a:spcPts val="0"/>
              </a:spcBef>
              <a:spcAft>
                <a:spcPts val="200"/>
              </a:spcAft>
            </a:pPr>
            <a:r>
              <a:rPr lang="en-US" dirty="0"/>
              <a:t>Active/Active</a:t>
            </a:r>
          </a:p>
          <a:p>
            <a:pPr lvl="2">
              <a:lnSpc>
                <a:spcPct val="110000"/>
              </a:lnSpc>
              <a:spcBef>
                <a:spcPts val="0"/>
              </a:spcBef>
              <a:spcAft>
                <a:spcPts val="200"/>
              </a:spcAft>
            </a:pPr>
            <a:r>
              <a:rPr lang="en-US" dirty="0"/>
              <a:t>Both environments process requests.</a:t>
            </a:r>
          </a:p>
          <a:p>
            <a:pPr lvl="2">
              <a:lnSpc>
                <a:spcPct val="110000"/>
              </a:lnSpc>
              <a:spcBef>
                <a:spcPts val="0"/>
              </a:spcBef>
              <a:spcAft>
                <a:spcPts val="200"/>
              </a:spcAft>
            </a:pPr>
            <a:r>
              <a:rPr lang="en-US" dirty="0"/>
              <a:t>Some form of distributed transaction commit required to synchronize updates on both copies.</a:t>
            </a:r>
          </a:p>
          <a:p>
            <a:pPr>
              <a:lnSpc>
                <a:spcPct val="110000"/>
              </a:lnSpc>
              <a:spcBef>
                <a:spcPts val="0"/>
              </a:spcBef>
              <a:spcAft>
                <a:spcPts val="200"/>
              </a:spcAft>
            </a:pPr>
            <a:r>
              <a:rPr lang="en-US" dirty="0"/>
              <a:t>Multi-system communication to guarantee consistency is the foundation for tradeoffs in CAP.</a:t>
            </a:r>
          </a:p>
          <a:p>
            <a:pPr lvl="1">
              <a:lnSpc>
                <a:spcPct val="110000"/>
              </a:lnSpc>
              <a:spcBef>
                <a:spcPts val="0"/>
              </a:spcBef>
              <a:spcAft>
                <a:spcPts val="200"/>
              </a:spcAft>
            </a:pPr>
            <a:r>
              <a:rPr lang="en-US" dirty="0"/>
              <a:t>The system can be CAP if and only </a:t>
            </a:r>
            <a:r>
              <a:rPr lang="en-US" dirty="0" err="1"/>
              <a:t>iff</a:t>
            </a:r>
            <a:endParaRPr lang="en-US" dirty="0"/>
          </a:p>
          <a:p>
            <a:pPr lvl="1">
              <a:lnSpc>
                <a:spcPct val="110000"/>
              </a:lnSpc>
              <a:spcBef>
                <a:spcPts val="0"/>
              </a:spcBef>
              <a:spcAft>
                <a:spcPts val="200"/>
              </a:spcAft>
            </a:pPr>
            <a:r>
              <a:rPr lang="en-US" dirty="0"/>
              <a:t>There are never any partitions or system failures</a:t>
            </a:r>
          </a:p>
          <a:p>
            <a:pPr lvl="1">
              <a:lnSpc>
                <a:spcPct val="110000"/>
              </a:lnSpc>
              <a:spcBef>
                <a:spcPts val="0"/>
              </a:spcBef>
              <a:spcAft>
                <a:spcPts val="200"/>
              </a:spcAft>
            </a:pPr>
            <a:r>
              <a:rPr lang="en-US" dirty="0"/>
              <a:t>Which is unrealistic in cloud/Internet systems.</a:t>
            </a:r>
          </a:p>
        </p:txBody>
      </p:sp>
      <p:pic>
        <p:nvPicPr>
          <p:cNvPr id="14" name="Picture 13">
            <a:extLst>
              <a:ext uri="{FF2B5EF4-FFF2-40B4-BE49-F238E27FC236}">
                <a16:creationId xmlns:a16="http://schemas.microsoft.com/office/drawing/2014/main" id="{28D24793-BA95-E44E-8F4C-249DEBDD8037}"/>
              </a:ext>
            </a:extLst>
          </p:cNvPr>
          <p:cNvPicPr>
            <a:picLocks noChangeAspect="1"/>
          </p:cNvPicPr>
          <p:nvPr/>
        </p:nvPicPr>
        <p:blipFill>
          <a:blip r:embed="rId4"/>
          <a:stretch>
            <a:fillRect/>
          </a:stretch>
        </p:blipFill>
        <p:spPr>
          <a:xfrm>
            <a:off x="7738652" y="766234"/>
            <a:ext cx="4089016" cy="2627022"/>
          </a:xfrm>
          <a:prstGeom prst="rect">
            <a:avLst/>
          </a:prstGeom>
        </p:spPr>
      </p:pic>
      <p:pic>
        <p:nvPicPr>
          <p:cNvPr id="15" name="Picture 14">
            <a:extLst>
              <a:ext uri="{FF2B5EF4-FFF2-40B4-BE49-F238E27FC236}">
                <a16:creationId xmlns:a16="http://schemas.microsoft.com/office/drawing/2014/main" id="{A97E0555-083B-2942-A2BB-3987875D6C9C}"/>
              </a:ext>
            </a:extLst>
          </p:cNvPr>
          <p:cNvPicPr>
            <a:picLocks noChangeAspect="1"/>
          </p:cNvPicPr>
          <p:nvPr/>
        </p:nvPicPr>
        <p:blipFill>
          <a:blip r:embed="rId5"/>
          <a:stretch>
            <a:fillRect/>
          </a:stretch>
        </p:blipFill>
        <p:spPr>
          <a:xfrm>
            <a:off x="7738652" y="3464744"/>
            <a:ext cx="4066905" cy="2627022"/>
          </a:xfrm>
          <a:prstGeom prst="rect">
            <a:avLst/>
          </a:prstGeom>
        </p:spPr>
      </p:pic>
    </p:spTree>
    <p:extLst>
      <p:ext uri="{BB962C8B-B14F-4D97-AF65-F5344CB8AC3E}">
        <p14:creationId xmlns:p14="http://schemas.microsoft.com/office/powerpoint/2010/main" val="2885962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113124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Availability and Consistency Requires Connected</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6EB181B8-C58F-AB4B-878B-A042722814D8}"/>
              </a:ext>
            </a:extLst>
          </p:cNvPr>
          <p:cNvPicPr>
            <a:picLocks noChangeAspect="1"/>
          </p:cNvPicPr>
          <p:nvPr/>
        </p:nvPicPr>
        <p:blipFill>
          <a:blip r:embed="rId4"/>
          <a:stretch>
            <a:fillRect/>
          </a:stretch>
        </p:blipFill>
        <p:spPr>
          <a:xfrm>
            <a:off x="6416991" y="693401"/>
            <a:ext cx="5550461" cy="5276229"/>
          </a:xfrm>
          <a:prstGeom prst="rect">
            <a:avLst/>
          </a:prstGeom>
        </p:spPr>
      </p:pic>
      <p:sp>
        <p:nvSpPr>
          <p:cNvPr id="19" name="Content Placeholder 4">
            <a:extLst>
              <a:ext uri="{FF2B5EF4-FFF2-40B4-BE49-F238E27FC236}">
                <a16:creationId xmlns:a16="http://schemas.microsoft.com/office/drawing/2014/main" id="{4B5DC991-AF02-C64F-B883-7B4542C53D09}"/>
              </a:ext>
            </a:extLst>
          </p:cNvPr>
          <p:cNvSpPr txBox="1">
            <a:spLocks/>
          </p:cNvSpPr>
          <p:nvPr/>
        </p:nvSpPr>
        <p:spPr bwMode="auto">
          <a:xfrm>
            <a:off x="457200" y="764381"/>
            <a:ext cx="5734594" cy="5341411"/>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Autofit/>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marR="0" lvl="0" indent="0" algn="l" defTabSz="914400" rtl="0" eaLnBrk="1" fontAlgn="base" latinLnBrk="0" hangingPunct="1">
              <a:lnSpc>
                <a:spcPct val="100000"/>
              </a:lnSpc>
              <a:spcBef>
                <a:spcPts val="1200"/>
              </a:spcBef>
              <a:spcAft>
                <a:spcPts val="0"/>
              </a:spcAft>
              <a:buClr>
                <a:srgbClr val="0085C3"/>
              </a:buClr>
              <a:buSzTx/>
              <a:buFont typeface="Arial" pitchFamily="34" charset="0"/>
              <a:buNone/>
              <a:tabLst/>
              <a:defRPr/>
            </a:pPr>
            <a:r>
              <a:rPr kumimoji="0" lang="en-US" b="0" i="0" u="none" strike="noStrike" kern="0" cap="none" spc="0" normalizeH="0" baseline="0" noProof="0" dirty="0">
                <a:ln>
                  <a:noFill/>
                </a:ln>
                <a:solidFill>
                  <a:srgbClr val="444444"/>
                </a:solidFill>
                <a:effectLst/>
                <a:uLnTx/>
                <a:uFillTx/>
                <a:latin typeface="Century Schoolbook" charset="0"/>
              </a:rPr>
              <a:t>“In </a:t>
            </a:r>
            <a:r>
              <a:rPr kumimoji="0" lang="en-US" b="0" i="0" u="none" strike="noStrike" kern="0" cap="none" spc="0" normalizeH="0" baseline="0" noProof="0" dirty="0">
                <a:ln>
                  <a:noFill/>
                </a:ln>
                <a:solidFill>
                  <a:srgbClr val="444444"/>
                </a:solidFill>
                <a:effectLst/>
                <a:uLnTx/>
                <a:uFillTx/>
                <a:latin typeface="Century Schoolbook" charset="0"/>
                <a:hlinkClick r:id="rId5" tooltip="Transaction processing"/>
              </a:rPr>
              <a:t>transaction processing</a:t>
            </a:r>
            <a:r>
              <a:rPr kumimoji="0" lang="en-US" b="0" i="0" u="none" strike="noStrike" kern="0" cap="none" spc="0" normalizeH="0" baseline="0" noProof="0" dirty="0">
                <a:ln>
                  <a:noFill/>
                </a:ln>
                <a:solidFill>
                  <a:srgbClr val="444444"/>
                </a:solidFill>
                <a:effectLst/>
                <a:uLnTx/>
                <a:uFillTx/>
                <a:latin typeface="Century Schoolbook" charset="0"/>
              </a:rPr>
              <a:t>, </a:t>
            </a:r>
            <a:r>
              <a:rPr kumimoji="0" lang="en-US" b="0" i="0" u="none" strike="noStrike" kern="0" cap="none" spc="0" normalizeH="0" baseline="0" noProof="0" dirty="0">
                <a:ln>
                  <a:noFill/>
                </a:ln>
                <a:solidFill>
                  <a:srgbClr val="444444"/>
                </a:solidFill>
                <a:effectLst/>
                <a:uLnTx/>
                <a:uFillTx/>
                <a:latin typeface="Century Schoolbook" charset="0"/>
                <a:hlinkClick r:id="rId6" tooltip="Database"/>
              </a:rPr>
              <a:t>databases</a:t>
            </a:r>
            <a:r>
              <a:rPr kumimoji="0" lang="en-US" b="0" i="0" u="none" strike="noStrike" kern="0" cap="none" spc="0" normalizeH="0" baseline="0" noProof="0" dirty="0">
                <a:ln>
                  <a:noFill/>
                </a:ln>
                <a:solidFill>
                  <a:srgbClr val="444444"/>
                </a:solidFill>
                <a:effectLst/>
                <a:uLnTx/>
                <a:uFillTx/>
                <a:latin typeface="Century Schoolbook" charset="0"/>
              </a:rPr>
              <a:t>, and </a:t>
            </a:r>
            <a:r>
              <a:rPr kumimoji="0" lang="en-US" b="0" i="0" u="none" strike="noStrike" kern="0" cap="none" spc="0" normalizeH="0" baseline="0" noProof="0" dirty="0">
                <a:ln>
                  <a:noFill/>
                </a:ln>
                <a:solidFill>
                  <a:srgbClr val="444444"/>
                </a:solidFill>
                <a:effectLst/>
                <a:uLnTx/>
                <a:uFillTx/>
                <a:latin typeface="Century Schoolbook" charset="0"/>
                <a:hlinkClick r:id="rId7" tooltip="Computer networking"/>
              </a:rPr>
              <a:t>computer networking</a:t>
            </a:r>
            <a:r>
              <a:rPr kumimoji="0" lang="en-US" b="0" i="0" u="none" strike="noStrike" kern="0" cap="none" spc="0" normalizeH="0" baseline="0" noProof="0" dirty="0">
                <a:ln>
                  <a:noFill/>
                </a:ln>
                <a:solidFill>
                  <a:srgbClr val="444444"/>
                </a:solidFill>
                <a:effectLst/>
                <a:uLnTx/>
                <a:uFillTx/>
                <a:latin typeface="Century Schoolbook" charset="0"/>
              </a:rPr>
              <a:t>, the </a:t>
            </a:r>
            <a:r>
              <a:rPr kumimoji="0" lang="en-US" b="1" i="0" u="none" strike="noStrike" kern="0" cap="none" spc="0" normalizeH="0" baseline="0" noProof="0" dirty="0">
                <a:ln>
                  <a:noFill/>
                </a:ln>
                <a:solidFill>
                  <a:srgbClr val="444444"/>
                </a:solidFill>
                <a:effectLst/>
                <a:uLnTx/>
                <a:uFillTx/>
                <a:latin typeface="Century Schoolbook" charset="0"/>
              </a:rPr>
              <a:t>two-phase commit protocol</a:t>
            </a:r>
            <a:r>
              <a:rPr kumimoji="0" lang="en-US" b="0" i="0" u="none" strike="noStrike" kern="0" cap="none" spc="0" normalizeH="0" baseline="0" noProof="0" dirty="0">
                <a:ln>
                  <a:noFill/>
                </a:ln>
                <a:solidFill>
                  <a:srgbClr val="444444"/>
                </a:solidFill>
                <a:effectLst/>
                <a:uLnTx/>
                <a:uFillTx/>
                <a:latin typeface="Century Schoolbook" charset="0"/>
              </a:rPr>
              <a:t> (</a:t>
            </a:r>
            <a:r>
              <a:rPr kumimoji="0" lang="en-US" b="1" i="0" u="none" strike="noStrike" kern="0" cap="none" spc="0" normalizeH="0" baseline="0" noProof="0" dirty="0">
                <a:ln>
                  <a:noFill/>
                </a:ln>
                <a:solidFill>
                  <a:srgbClr val="444444"/>
                </a:solidFill>
                <a:effectLst/>
                <a:uLnTx/>
                <a:uFillTx/>
                <a:latin typeface="Century Schoolbook" charset="0"/>
              </a:rPr>
              <a:t>2PC</a:t>
            </a:r>
            <a:r>
              <a:rPr kumimoji="0" lang="en-US" b="0" i="0" u="none" strike="noStrike" kern="0" cap="none" spc="0" normalizeH="0" baseline="0" noProof="0" dirty="0">
                <a:ln>
                  <a:noFill/>
                </a:ln>
                <a:solidFill>
                  <a:srgbClr val="444444"/>
                </a:solidFill>
                <a:effectLst/>
                <a:uLnTx/>
                <a:uFillTx/>
                <a:latin typeface="Century Schoolbook" charset="0"/>
              </a:rPr>
              <a:t>) is a type of </a:t>
            </a:r>
            <a:r>
              <a:rPr kumimoji="0" lang="en-US" b="0" i="0" u="none" strike="noStrike" kern="0" cap="none" spc="0" normalizeH="0" baseline="0" noProof="0" dirty="0">
                <a:ln>
                  <a:noFill/>
                </a:ln>
                <a:solidFill>
                  <a:srgbClr val="444444"/>
                </a:solidFill>
                <a:effectLst/>
                <a:uLnTx/>
                <a:uFillTx/>
                <a:latin typeface="Century Schoolbook" charset="0"/>
                <a:hlinkClick r:id="rId8" tooltip="Atomic commit"/>
              </a:rPr>
              <a:t>atomic commitment protocol</a:t>
            </a:r>
            <a:r>
              <a:rPr kumimoji="0" lang="en-US" b="0" i="0" u="none" strike="noStrike" kern="0" cap="none" spc="0" normalizeH="0" baseline="0" noProof="0" dirty="0">
                <a:ln>
                  <a:noFill/>
                </a:ln>
                <a:solidFill>
                  <a:srgbClr val="444444"/>
                </a:solidFill>
                <a:effectLst/>
                <a:uLnTx/>
                <a:uFillTx/>
                <a:latin typeface="Century Schoolbook" charset="0"/>
              </a:rPr>
              <a:t> (ACP). It is a </a:t>
            </a:r>
            <a:r>
              <a:rPr kumimoji="0" lang="en-US" b="0" i="0" u="none" strike="noStrike" kern="0" cap="none" spc="0" normalizeH="0" baseline="0" noProof="0" dirty="0">
                <a:ln>
                  <a:noFill/>
                </a:ln>
                <a:solidFill>
                  <a:srgbClr val="444444"/>
                </a:solidFill>
                <a:effectLst/>
                <a:uLnTx/>
                <a:uFillTx/>
                <a:latin typeface="Century Schoolbook" charset="0"/>
                <a:hlinkClick r:id="rId9" tooltip="Distributed algorithm"/>
              </a:rPr>
              <a:t>distributed algorithm</a:t>
            </a:r>
            <a:r>
              <a:rPr kumimoji="0" lang="en-US" b="0" i="0" u="none" strike="noStrike" kern="0" cap="none" spc="0" normalizeH="0" baseline="0" noProof="0" dirty="0">
                <a:ln>
                  <a:noFill/>
                </a:ln>
                <a:solidFill>
                  <a:srgbClr val="444444"/>
                </a:solidFill>
                <a:effectLst/>
                <a:uLnTx/>
                <a:uFillTx/>
                <a:latin typeface="Century Schoolbook" charset="0"/>
              </a:rPr>
              <a:t> that coordinates all the processes that participate in a </a:t>
            </a:r>
            <a:r>
              <a:rPr kumimoji="0" lang="en-US" b="0" i="0" u="none" strike="noStrike" kern="0" cap="none" spc="0" normalizeH="0" baseline="0" noProof="0" dirty="0">
                <a:ln>
                  <a:noFill/>
                </a:ln>
                <a:solidFill>
                  <a:srgbClr val="444444"/>
                </a:solidFill>
                <a:effectLst/>
                <a:uLnTx/>
                <a:uFillTx/>
                <a:latin typeface="Century Schoolbook" charset="0"/>
                <a:hlinkClick r:id="rId10" tooltip="Distributed transaction"/>
              </a:rPr>
              <a:t>distributed atomic transaction</a:t>
            </a:r>
            <a:r>
              <a:rPr kumimoji="0" lang="en-US" b="0" i="0" u="none" strike="noStrike" kern="0" cap="none" spc="0" normalizeH="0" baseline="0" noProof="0" dirty="0">
                <a:ln>
                  <a:noFill/>
                </a:ln>
                <a:solidFill>
                  <a:srgbClr val="444444"/>
                </a:solidFill>
                <a:effectLst/>
                <a:uLnTx/>
                <a:uFillTx/>
                <a:latin typeface="Century Schoolbook" charset="0"/>
              </a:rPr>
              <a:t> on whether to </a:t>
            </a:r>
            <a:r>
              <a:rPr kumimoji="0" lang="en-US" b="0" i="1" u="none" strike="noStrike" kern="0" cap="none" spc="0" normalizeH="0" baseline="0" noProof="0" dirty="0">
                <a:ln>
                  <a:noFill/>
                </a:ln>
                <a:solidFill>
                  <a:srgbClr val="444444"/>
                </a:solidFill>
                <a:effectLst/>
                <a:uLnTx/>
                <a:uFillTx/>
                <a:latin typeface="Century Schoolbook" charset="0"/>
                <a:hlinkClick r:id="rId11" tooltip="Commit (data management)"/>
              </a:rPr>
              <a:t>commit</a:t>
            </a:r>
            <a:r>
              <a:rPr kumimoji="0" lang="en-US" b="0" i="0" u="none" strike="noStrike" kern="0" cap="none" spc="0" normalizeH="0" baseline="0" noProof="0" dirty="0">
                <a:ln>
                  <a:noFill/>
                </a:ln>
                <a:solidFill>
                  <a:srgbClr val="444444"/>
                </a:solidFill>
                <a:effectLst/>
                <a:uLnTx/>
                <a:uFillTx/>
                <a:latin typeface="Century Schoolbook" charset="0"/>
              </a:rPr>
              <a:t> or </a:t>
            </a:r>
            <a:r>
              <a:rPr kumimoji="0" lang="en-US" b="0" i="1" u="none" strike="noStrike" kern="0" cap="none" spc="0" normalizeH="0" baseline="0" noProof="0" dirty="0">
                <a:ln>
                  <a:noFill/>
                </a:ln>
                <a:solidFill>
                  <a:srgbClr val="444444"/>
                </a:solidFill>
                <a:effectLst/>
                <a:uLnTx/>
                <a:uFillTx/>
                <a:latin typeface="Century Schoolbook" charset="0"/>
              </a:rPr>
              <a:t>abort</a:t>
            </a:r>
            <a:r>
              <a:rPr kumimoji="0" lang="en-US" b="0" i="0" u="none" strike="noStrike" kern="0" cap="none" spc="0" normalizeH="0" baseline="0" noProof="0" dirty="0">
                <a:ln>
                  <a:noFill/>
                </a:ln>
                <a:solidFill>
                  <a:srgbClr val="444444"/>
                </a:solidFill>
                <a:effectLst/>
                <a:uLnTx/>
                <a:uFillTx/>
                <a:latin typeface="Century Schoolbook" charset="0"/>
              </a:rPr>
              <a:t> (</a:t>
            </a:r>
            <a:r>
              <a:rPr kumimoji="0" lang="en-US" b="0" i="1" u="none" strike="noStrike" kern="0" cap="none" spc="0" normalizeH="0" baseline="0" noProof="0" dirty="0">
                <a:ln>
                  <a:noFill/>
                </a:ln>
                <a:solidFill>
                  <a:srgbClr val="444444"/>
                </a:solidFill>
                <a:effectLst/>
                <a:uLnTx/>
                <a:uFillTx/>
                <a:latin typeface="Century Schoolbook" charset="0"/>
              </a:rPr>
              <a:t>roll back</a:t>
            </a:r>
            <a:r>
              <a:rPr kumimoji="0" lang="en-US" b="0" i="0" u="none" strike="noStrike" kern="0" cap="none" spc="0" normalizeH="0" baseline="0" noProof="0" dirty="0">
                <a:ln>
                  <a:noFill/>
                </a:ln>
                <a:solidFill>
                  <a:srgbClr val="444444"/>
                </a:solidFill>
                <a:effectLst/>
                <a:uLnTx/>
                <a:uFillTx/>
                <a:latin typeface="Century Schoolbook" charset="0"/>
              </a:rPr>
              <a:t>) the transaction (it is a specialized type of </a:t>
            </a:r>
            <a:r>
              <a:rPr kumimoji="0" lang="en-US" b="0" i="0" u="none" strike="noStrike" kern="0" cap="none" spc="0" normalizeH="0" baseline="0" noProof="0" dirty="0">
                <a:ln>
                  <a:noFill/>
                </a:ln>
                <a:solidFill>
                  <a:srgbClr val="444444"/>
                </a:solidFill>
                <a:effectLst/>
                <a:uLnTx/>
                <a:uFillTx/>
                <a:latin typeface="Century Schoolbook" charset="0"/>
                <a:hlinkClick r:id="rId12" tooltip="Consensus (computer science)"/>
              </a:rPr>
              <a:t>consensus</a:t>
            </a:r>
            <a:r>
              <a:rPr kumimoji="0" lang="en-US" b="0" i="0" u="none" strike="noStrike" kern="0" cap="none" spc="0" normalizeH="0" baseline="0" noProof="0" dirty="0">
                <a:ln>
                  <a:noFill/>
                </a:ln>
                <a:solidFill>
                  <a:srgbClr val="444444"/>
                </a:solidFill>
                <a:effectLst/>
                <a:uLnTx/>
                <a:uFillTx/>
                <a:latin typeface="Century Schoolbook" charset="0"/>
              </a:rPr>
              <a:t> protocol). The protocol achieves its goal even in many cases of temporary system failure (involving either process, network node, communication, etc. failures), and is thus widely used”</a:t>
            </a:r>
            <a:br>
              <a:rPr kumimoji="0" lang="en-US" b="0" i="0" u="none" strike="noStrike" kern="0" cap="none" spc="0" normalizeH="0" baseline="0" noProof="0" dirty="0">
                <a:ln>
                  <a:noFill/>
                </a:ln>
                <a:solidFill>
                  <a:srgbClr val="444444"/>
                </a:solidFill>
                <a:effectLst/>
                <a:uLnTx/>
                <a:uFillTx/>
                <a:latin typeface="Century Schoolbook" charset="0"/>
              </a:rPr>
            </a:br>
            <a:r>
              <a:rPr kumimoji="0" lang="en-US" b="0" i="0" u="none" strike="noStrike" kern="0" cap="none" spc="0" normalizeH="0" baseline="0" noProof="0" dirty="0">
                <a:ln>
                  <a:noFill/>
                </a:ln>
                <a:solidFill>
                  <a:srgbClr val="444444"/>
                </a:solidFill>
                <a:effectLst/>
                <a:uLnTx/>
                <a:uFillTx/>
                <a:latin typeface="Century Schoolbook" charset="0"/>
              </a:rPr>
              <a:t>(</a:t>
            </a:r>
            <a:r>
              <a:rPr kumimoji="0" lang="en-US" b="0" i="0" u="none" strike="noStrike" kern="0" cap="none" spc="0" normalizeH="0" baseline="0" noProof="0" dirty="0">
                <a:ln>
                  <a:noFill/>
                </a:ln>
                <a:solidFill>
                  <a:srgbClr val="444444"/>
                </a:solidFill>
                <a:effectLst/>
                <a:uLnTx/>
                <a:uFillTx/>
                <a:latin typeface="Century Schoolbook" charset="0"/>
                <a:hlinkClick r:id="rId13"/>
              </a:rPr>
              <a:t>www.wikipedia.org)</a:t>
            </a:r>
            <a:endParaRPr kumimoji="0" lang="en-US" b="0" i="0" u="none" strike="noStrike" kern="0" cap="none" spc="0" normalizeH="0" baseline="0" noProof="0" dirty="0">
              <a:ln>
                <a:noFill/>
              </a:ln>
              <a:solidFill>
                <a:srgbClr val="444444"/>
              </a:solidFill>
              <a:effectLst/>
              <a:uLnTx/>
              <a:uFillTx/>
              <a:latin typeface="Century Schoolbook" charset="0"/>
            </a:endParaRPr>
          </a:p>
          <a:p>
            <a:pPr marL="0" marR="0" lvl="0" indent="0" algn="l" defTabSz="914400" rtl="0" eaLnBrk="1" fontAlgn="base" latinLnBrk="0" hangingPunct="1">
              <a:lnSpc>
                <a:spcPct val="100000"/>
              </a:lnSpc>
              <a:spcBef>
                <a:spcPts val="1200"/>
              </a:spcBef>
              <a:spcAft>
                <a:spcPts val="0"/>
              </a:spcAft>
              <a:buClr>
                <a:srgbClr val="0085C3"/>
              </a:buClr>
              <a:buSzTx/>
              <a:buFont typeface="Arial" pitchFamily="34" charset="0"/>
              <a:buNone/>
              <a:tabLst/>
              <a:defRPr/>
            </a:pPr>
            <a:r>
              <a:rPr kumimoji="0" lang="en-US" b="0" i="0" u="none" strike="noStrike" kern="0" cap="none" spc="0" normalizeH="0" baseline="0" noProof="0" dirty="0">
                <a:ln>
                  <a:noFill/>
                </a:ln>
                <a:solidFill>
                  <a:srgbClr val="444444"/>
                </a:solidFill>
                <a:effectLst/>
                <a:uLnTx/>
                <a:uFillTx/>
                <a:latin typeface="Century Schoolbook" charset="0"/>
              </a:rPr>
              <a:t>Note: This sequence diagram omits some steps.</a:t>
            </a:r>
          </a:p>
          <a:p>
            <a:pPr marL="0" marR="0" lvl="0" indent="0" algn="l" defTabSz="914400" rtl="0" eaLnBrk="1" fontAlgn="base" latinLnBrk="0" hangingPunct="1">
              <a:lnSpc>
                <a:spcPct val="100000"/>
              </a:lnSpc>
              <a:spcBef>
                <a:spcPts val="1200"/>
              </a:spcBef>
              <a:spcAft>
                <a:spcPts val="0"/>
              </a:spcAft>
              <a:buClr>
                <a:srgbClr val="0085C3"/>
              </a:buClr>
              <a:buSzTx/>
              <a:buFont typeface="Arial" pitchFamily="34" charset="0"/>
              <a:buNone/>
              <a:tabLst/>
              <a:defRPr/>
            </a:pPr>
            <a:r>
              <a:rPr kumimoji="0" lang="en-US" b="0" i="0" u="none" strike="noStrike" kern="0" cap="none" spc="0" normalizeH="0" baseline="0" noProof="0" dirty="0">
                <a:ln>
                  <a:noFill/>
                </a:ln>
                <a:solidFill>
                  <a:srgbClr val="444444"/>
                </a:solidFill>
                <a:effectLst/>
                <a:uLnTx/>
                <a:uFillTx/>
                <a:latin typeface="Century Schoolbook" charset="0"/>
              </a:rPr>
              <a:t>Uses:</a:t>
            </a:r>
          </a:p>
          <a:p>
            <a:pPr marL="574675" marR="0" lvl="1" indent="-223838" algn="l" defTabSz="914400" rtl="0" eaLnBrk="1" fontAlgn="base" latinLnBrk="0" hangingPunct="1">
              <a:lnSpc>
                <a:spcPct val="100000"/>
              </a:lnSpc>
              <a:spcBef>
                <a:spcPts val="300"/>
              </a:spcBef>
              <a:spcAft>
                <a:spcPts val="0"/>
              </a:spcAft>
              <a:buClr>
                <a:srgbClr val="0085C3"/>
              </a:buClr>
              <a:buSzTx/>
              <a:buFont typeface="Museo Sans For Dell" pitchFamily="2" charset="0"/>
              <a:buChar char="–"/>
              <a:tabLst/>
              <a:defRPr/>
            </a:pPr>
            <a:r>
              <a:rPr kumimoji="0" lang="en-US" sz="1200" b="0" i="0" u="none" strike="noStrike" kern="0" cap="none" spc="0" normalizeH="0" baseline="0" noProof="0" dirty="0">
                <a:ln>
                  <a:noFill/>
                </a:ln>
                <a:solidFill>
                  <a:srgbClr val="444444"/>
                </a:solidFill>
                <a:effectLst/>
                <a:uLnTx/>
                <a:uFillTx/>
                <a:latin typeface="Century Schoolbook" charset="0"/>
              </a:rPr>
              <a:t>ACID, especially consistency, for data in different databases/services.</a:t>
            </a:r>
          </a:p>
          <a:p>
            <a:pPr marL="574675" marR="0" lvl="1" indent="-223838" algn="l" defTabSz="914400" rtl="0" eaLnBrk="1" fontAlgn="base" latinLnBrk="0" hangingPunct="1">
              <a:lnSpc>
                <a:spcPct val="100000"/>
              </a:lnSpc>
              <a:spcBef>
                <a:spcPts val="300"/>
              </a:spcBef>
              <a:spcAft>
                <a:spcPts val="0"/>
              </a:spcAft>
              <a:buClr>
                <a:srgbClr val="0085C3"/>
              </a:buClr>
              <a:buSzTx/>
              <a:buFont typeface="Museo Sans For Dell" pitchFamily="2" charset="0"/>
              <a:buChar char="–"/>
              <a:tabLst/>
              <a:defRPr/>
            </a:pPr>
            <a:r>
              <a:rPr kumimoji="0" lang="en-US" sz="1200" b="0" i="0" u="none" strike="noStrike" kern="0" cap="none" spc="0" normalizeH="0" baseline="0" noProof="0" dirty="0">
                <a:ln>
                  <a:noFill/>
                </a:ln>
                <a:solidFill>
                  <a:srgbClr val="444444"/>
                </a:solidFill>
                <a:effectLst/>
                <a:uLnTx/>
                <a:uFillTx/>
                <a:latin typeface="Century Schoolbook" charset="0"/>
              </a:rPr>
              <a:t>Modified approach is required to strictly achieve consistency and availability for replicated data,</a:t>
            </a:r>
          </a:p>
        </p:txBody>
      </p:sp>
    </p:spTree>
    <p:extLst>
      <p:ext uri="{BB962C8B-B14F-4D97-AF65-F5344CB8AC3E}">
        <p14:creationId xmlns:p14="http://schemas.microsoft.com/office/powerpoint/2010/main" val="3249536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Eventual Consistency</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BAC8B36-ECEA-3E48-A2CE-38C2FCE141CD}"/>
              </a:ext>
            </a:extLst>
          </p:cNvPr>
          <p:cNvPicPr>
            <a:picLocks noChangeAspect="1"/>
          </p:cNvPicPr>
          <p:nvPr/>
        </p:nvPicPr>
        <p:blipFill>
          <a:blip r:embed="rId4"/>
          <a:stretch>
            <a:fillRect/>
          </a:stretch>
        </p:blipFill>
        <p:spPr>
          <a:xfrm>
            <a:off x="170213" y="2699220"/>
            <a:ext cx="10197736" cy="3539505"/>
          </a:xfrm>
          <a:prstGeom prst="rect">
            <a:avLst/>
          </a:prstGeom>
        </p:spPr>
      </p:pic>
      <p:sp>
        <p:nvSpPr>
          <p:cNvPr id="6" name="Content Placeholder 5">
            <a:extLst>
              <a:ext uri="{FF2B5EF4-FFF2-40B4-BE49-F238E27FC236}">
                <a16:creationId xmlns:a16="http://schemas.microsoft.com/office/drawing/2014/main" id="{551576A3-600E-E740-B910-8A9B11690C2F}"/>
              </a:ext>
            </a:extLst>
          </p:cNvPr>
          <p:cNvSpPr>
            <a:spLocks noGrp="1"/>
          </p:cNvSpPr>
          <p:nvPr>
            <p:ph idx="1"/>
          </p:nvPr>
        </p:nvSpPr>
        <p:spPr>
          <a:xfrm>
            <a:off x="340784" y="741410"/>
            <a:ext cx="11013016" cy="1932986"/>
          </a:xfrm>
        </p:spPr>
        <p:txBody>
          <a:bodyPr>
            <a:normAutofit lnSpcReduction="10000"/>
          </a:bodyPr>
          <a:lstStyle/>
          <a:p>
            <a:r>
              <a:rPr lang="en-US" sz="1600" dirty="0"/>
              <a:t>The preceding two slides were simplistic overviews of some of the concepts. </a:t>
            </a:r>
          </a:p>
          <a:p>
            <a:pPr lvl="1"/>
            <a:r>
              <a:rPr lang="en-US" sz="1200" dirty="0"/>
              <a:t>If the DB tolerates network partitions, the DB must either: return error or potentially out of date values.</a:t>
            </a:r>
          </a:p>
          <a:p>
            <a:pPr lvl="1"/>
            <a:r>
              <a:rPr lang="en-US" sz="1200" dirty="0"/>
              <a:t>Achieving availability </a:t>
            </a:r>
            <a:r>
              <a:rPr lang="en-US" sz="1200" dirty="0">
                <a:sym typeface="Wingdings" pitchFamily="2" charset="2"/>
              </a:rPr>
              <a:t> you must have multiple copies of the data.</a:t>
            </a:r>
          </a:p>
          <a:p>
            <a:pPr lvl="2"/>
            <a:r>
              <a:rPr lang="en-US" sz="900" dirty="0">
                <a:sym typeface="Wingdings" pitchFamily="2" charset="2"/>
              </a:rPr>
              <a:t>Consistency requires some form of distributed synchronization for updates  cannot tolerate partitions.</a:t>
            </a:r>
          </a:p>
          <a:p>
            <a:pPr lvl="2"/>
            <a:r>
              <a:rPr lang="en-US" sz="900" dirty="0">
                <a:sym typeface="Wingdings" pitchFamily="2" charset="2"/>
              </a:rPr>
              <a:t>Availability and partition tolerance  cannot synchronize updates.</a:t>
            </a:r>
          </a:p>
          <a:p>
            <a:r>
              <a:rPr lang="en-US" sz="1600" dirty="0">
                <a:sym typeface="Wingdings" pitchFamily="2" charset="2"/>
              </a:rPr>
              <a:t>For a lot of applications,</a:t>
            </a:r>
          </a:p>
          <a:p>
            <a:pPr lvl="1"/>
            <a:r>
              <a:rPr lang="en-US" sz="1200" dirty="0">
                <a:sym typeface="Wingdings" pitchFamily="2" charset="2"/>
              </a:rPr>
              <a:t>You do not need ACID properties</a:t>
            </a:r>
          </a:p>
          <a:p>
            <a:pPr lvl="1"/>
            <a:r>
              <a:rPr lang="en-US" sz="1200" dirty="0">
                <a:sym typeface="Wingdings" pitchFamily="2" charset="2"/>
              </a:rPr>
              <a:t>You cannot achieve the massive, required scale and achieve ACID properties.</a:t>
            </a:r>
            <a:endParaRPr lang="en-US" sz="1200" dirty="0"/>
          </a:p>
        </p:txBody>
      </p:sp>
      <p:sp>
        <p:nvSpPr>
          <p:cNvPr id="8" name="Rounded Rectangle 7">
            <a:extLst>
              <a:ext uri="{FF2B5EF4-FFF2-40B4-BE49-F238E27FC236}">
                <a16:creationId xmlns:a16="http://schemas.microsoft.com/office/drawing/2014/main" id="{525EA434-DB2C-C945-BF8C-C02B4CD1C396}"/>
              </a:ext>
            </a:extLst>
          </p:cNvPr>
          <p:cNvSpPr/>
          <p:nvPr/>
        </p:nvSpPr>
        <p:spPr>
          <a:xfrm>
            <a:off x="7846423" y="827315"/>
            <a:ext cx="3849188" cy="16720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of this is an overly simplistic explanation of some pretty complex concepts and alternatives.</a:t>
            </a:r>
          </a:p>
        </p:txBody>
      </p:sp>
    </p:spTree>
    <p:extLst>
      <p:ext uri="{BB962C8B-B14F-4D97-AF65-F5344CB8AC3E}">
        <p14:creationId xmlns:p14="http://schemas.microsoft.com/office/powerpoint/2010/main" val="2788273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Function-as-a-Service</a:t>
            </a:r>
            <a:b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Lambda Functions</a:t>
            </a: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4277508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Terminology and Definitions Stolen from </a:t>
            </a:r>
            <a:r>
              <a:rPr kumimoji="0" lang="en-US" altLang="en-US" sz="3200" b="0" i="0" u="none" strike="noStrike" kern="1200" cap="none" spc="0" normalizeH="0" baseline="0" noProof="0" dirty="0" err="1">
                <a:ln>
                  <a:noFill/>
                </a:ln>
                <a:solidFill>
                  <a:prstClr val="white"/>
                </a:solidFill>
                <a:effectLst/>
                <a:uLnTx/>
                <a:uFillTx/>
                <a:latin typeface="Calibri" panose="020F0502020204030204" pitchFamily="34" charset="0"/>
                <a:ea typeface="ＭＳ Ｐゴシック" panose="020B0600070205080204" pitchFamily="34" charset="-128"/>
                <a:cs typeface="+mn-cs"/>
              </a:rPr>
              <a:t>theWeb</a:t>
            </a:r>
            <a:endPar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3" name="Content Placeholder 2">
            <a:extLst>
              <a:ext uri="{FF2B5EF4-FFF2-40B4-BE49-F238E27FC236}">
                <a16:creationId xmlns:a16="http://schemas.microsoft.com/office/drawing/2014/main" id="{9471B43D-961C-1748-A8FE-699024A75967}"/>
              </a:ext>
            </a:extLst>
          </p:cNvPr>
          <p:cNvSpPr>
            <a:spLocks noGrp="1"/>
          </p:cNvSpPr>
          <p:nvPr>
            <p:ph idx="1"/>
          </p:nvPr>
        </p:nvSpPr>
        <p:spPr>
          <a:xfrm>
            <a:off x="340784" y="836762"/>
            <a:ext cx="11013016" cy="5340201"/>
          </a:xfrm>
        </p:spPr>
        <p:txBody>
          <a:bodyPr>
            <a:normAutofit/>
          </a:bodyPr>
          <a:lstStyle/>
          <a:p>
            <a:r>
              <a:rPr lang="en-US" sz="1600" b="1" dirty="0"/>
              <a:t>Serverless computing</a:t>
            </a:r>
            <a:r>
              <a:rPr lang="en-US" sz="1600" dirty="0"/>
              <a:t> is a </a:t>
            </a:r>
            <a:r>
              <a:rPr lang="en-US" sz="1600" dirty="0">
                <a:hlinkClick r:id="rId4" tooltip="Cloud computing"/>
              </a:rPr>
              <a:t>cloud computing</a:t>
            </a:r>
            <a:r>
              <a:rPr lang="en-US" sz="1600" dirty="0"/>
              <a:t> </a:t>
            </a:r>
            <a:r>
              <a:rPr lang="en-US" sz="1600" dirty="0">
                <a:hlinkClick r:id="rId5" tooltip="Execution model"/>
              </a:rPr>
              <a:t>execution model</a:t>
            </a:r>
            <a:r>
              <a:rPr lang="en-US" sz="1600" dirty="0"/>
              <a:t> in which the cloud provider runs the </a:t>
            </a:r>
            <a:r>
              <a:rPr lang="en-US" sz="1600" dirty="0">
                <a:hlinkClick r:id="rId6" tooltip="Server (computing)"/>
              </a:rPr>
              <a:t>server</a:t>
            </a:r>
            <a:r>
              <a:rPr lang="en-US" sz="1600" dirty="0"/>
              <a:t>, and dynamically manages the allocation of machine resources. Pricing is based on the actual amount of resources consumed by an application, rather than on pre-purchased units of capacity.</a:t>
            </a:r>
            <a:r>
              <a:rPr lang="en-US" sz="1600" baseline="30000" dirty="0">
                <a:hlinkClick r:id="rId7"/>
              </a:rPr>
              <a:t>[1]</a:t>
            </a:r>
            <a:r>
              <a:rPr lang="en-US" sz="1600" dirty="0"/>
              <a:t> It can be a form of </a:t>
            </a:r>
            <a:r>
              <a:rPr lang="en-US" sz="1600" dirty="0">
                <a:hlinkClick r:id="rId8" tooltip="Utility computing"/>
              </a:rPr>
              <a:t>utility computing</a:t>
            </a:r>
            <a:r>
              <a:rPr lang="en-US" sz="1600" dirty="0"/>
              <a:t>.</a:t>
            </a:r>
            <a:br>
              <a:rPr lang="en-US" sz="1600" dirty="0"/>
            </a:br>
            <a:br>
              <a:rPr lang="en-US" sz="1600" dirty="0"/>
            </a:br>
            <a:r>
              <a:rPr lang="en-US" sz="1600" dirty="0"/>
              <a:t>Serverless computing can simplify the process of </a:t>
            </a:r>
            <a:r>
              <a:rPr lang="en-US" sz="1600" dirty="0">
                <a:hlinkClick r:id="rId9" tooltip="Software deployment"/>
              </a:rPr>
              <a:t>deploying code</a:t>
            </a:r>
            <a:r>
              <a:rPr lang="en-US" sz="1600" dirty="0"/>
              <a:t> into production. Scaling, capacity planning and maintenance operations may be hidden from the developer or operator. Serverless code can be used in conjunction with code deployed in traditional styles, such as </a:t>
            </a:r>
            <a:r>
              <a:rPr lang="en-US" sz="1600" dirty="0">
                <a:hlinkClick r:id="rId10" tooltip="Microservices"/>
              </a:rPr>
              <a:t>microservices</a:t>
            </a:r>
            <a:r>
              <a:rPr lang="en-US" sz="1600" dirty="0"/>
              <a:t>. Alternatively, applications can be written to be purely serverless and use no provisioned servers at all.</a:t>
            </a:r>
            <a:r>
              <a:rPr lang="en-US" sz="1600" baseline="30000" dirty="0">
                <a:hlinkClick r:id="rId11"/>
              </a:rPr>
              <a:t>[2]</a:t>
            </a:r>
            <a:r>
              <a:rPr lang="en-US" sz="1600" dirty="0"/>
              <a:t> This should not be confused with computing or networking models that do not require an actual server to function, such as </a:t>
            </a:r>
            <a:r>
              <a:rPr lang="en-US" sz="1600" dirty="0">
                <a:hlinkClick r:id="rId12" tooltip="Peer-to-peer"/>
              </a:rPr>
              <a:t>peer-to-peer</a:t>
            </a:r>
            <a:r>
              <a:rPr lang="en-US" sz="1600" dirty="0"/>
              <a:t> (P2P).”</a:t>
            </a:r>
          </a:p>
          <a:p>
            <a:endParaRPr lang="en-US" sz="1600" dirty="0"/>
          </a:p>
          <a:p>
            <a:r>
              <a:rPr lang="en-US" sz="1600" b="1" dirty="0"/>
              <a:t>Function as a service</a:t>
            </a:r>
            <a:r>
              <a:rPr lang="en-US" sz="1600" dirty="0"/>
              <a:t> (</a:t>
            </a:r>
            <a:r>
              <a:rPr lang="en-US" sz="1600" b="1" dirty="0" err="1"/>
              <a:t>FaaS</a:t>
            </a:r>
            <a:r>
              <a:rPr lang="en-US" sz="1600" dirty="0"/>
              <a:t>) is a category of </a:t>
            </a:r>
            <a:r>
              <a:rPr lang="en-US" sz="1600" dirty="0">
                <a:hlinkClick r:id="rId13" tooltip="Cloud computing"/>
              </a:rPr>
              <a:t>cloud computing services</a:t>
            </a:r>
            <a:r>
              <a:rPr lang="en-US" sz="1600" dirty="0"/>
              <a:t> that provides a </a:t>
            </a:r>
            <a:r>
              <a:rPr lang="en-US" sz="1600" dirty="0">
                <a:hlinkClick r:id="rId14" tooltip="Computing platform"/>
              </a:rPr>
              <a:t>platform</a:t>
            </a:r>
            <a:r>
              <a:rPr lang="en-US" sz="1600" dirty="0"/>
              <a:t> allowing customers to develop, run, and manage application functionalities without the complexity of building and maintaining the infrastructure typically associated with developing and launching an app.</a:t>
            </a:r>
            <a:r>
              <a:rPr lang="en-US" sz="1600" baseline="30000" dirty="0">
                <a:hlinkClick r:id="rId15"/>
              </a:rPr>
              <a:t>[1]</a:t>
            </a:r>
            <a:r>
              <a:rPr lang="en-US" sz="1600" dirty="0"/>
              <a:t> Building an application following this model is one way of achieving a "</a:t>
            </a:r>
            <a:r>
              <a:rPr lang="en-US" sz="1600" dirty="0">
                <a:hlinkClick r:id="rId16" tooltip="Serverless computing"/>
              </a:rPr>
              <a:t>serverless</a:t>
            </a:r>
            <a:r>
              <a:rPr lang="en-US" sz="1600" dirty="0"/>
              <a:t>" architecture, and is typically used when building </a:t>
            </a:r>
            <a:r>
              <a:rPr lang="en-US" sz="1600" dirty="0">
                <a:hlinkClick r:id="rId10" tooltip="Microservices"/>
              </a:rPr>
              <a:t>microservices</a:t>
            </a:r>
            <a:r>
              <a:rPr lang="en-US" sz="1600" dirty="0"/>
              <a:t> applications.”</a:t>
            </a:r>
          </a:p>
          <a:p>
            <a:endParaRPr lang="en-US" sz="1600" dirty="0"/>
          </a:p>
          <a:p>
            <a:r>
              <a:rPr lang="en-US" sz="1600" dirty="0"/>
              <a:t>That was baffling:</a:t>
            </a:r>
          </a:p>
          <a:p>
            <a:pPr lvl="1"/>
            <a:r>
              <a:rPr lang="en-US" sz="1200" dirty="0"/>
              <a:t>IaaS, CaaS – You control the SW stack and the cloud provides (virtual) HW.</a:t>
            </a:r>
          </a:p>
          <a:p>
            <a:pPr lvl="1"/>
            <a:r>
              <a:rPr lang="en-US" sz="1200" dirty="0"/>
              <a:t>PaaS – The cloud hides the lower layer SW and provides an application container (e.g. Flask) with “Your code goes here.” You are aware of container.</a:t>
            </a:r>
          </a:p>
          <a:p>
            <a:pPr lvl="1"/>
            <a:r>
              <a:rPr lang="en-US" sz="1200" dirty="0" err="1"/>
              <a:t>FaaS</a:t>
            </a:r>
            <a:r>
              <a:rPr lang="en-US" sz="1200" dirty="0"/>
              <a:t> – The cloud provides the container, and you implement functions (corresponding to routes in REST).</a:t>
            </a:r>
          </a:p>
        </p:txBody>
      </p:sp>
    </p:spTree>
    <p:extLst>
      <p:ext uri="{BB962C8B-B14F-4D97-AF65-F5344CB8AC3E}">
        <p14:creationId xmlns:p14="http://schemas.microsoft.com/office/powerpoint/2010/main" val="1068903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Serverless/Function-as-a-Service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pic>
        <p:nvPicPr>
          <p:cNvPr id="5" name="Picture 4">
            <a:extLst>
              <a:ext uri="{FF2B5EF4-FFF2-40B4-BE49-F238E27FC236}">
                <a16:creationId xmlns:a16="http://schemas.microsoft.com/office/drawing/2014/main" id="{29034668-71B0-B647-8477-D956A78104C5}"/>
              </a:ext>
            </a:extLst>
          </p:cNvPr>
          <p:cNvPicPr>
            <a:picLocks noChangeAspect="1"/>
          </p:cNvPicPr>
          <p:nvPr/>
        </p:nvPicPr>
        <p:blipFill>
          <a:blip r:embed="rId4"/>
          <a:stretch>
            <a:fillRect/>
          </a:stretch>
        </p:blipFill>
        <p:spPr>
          <a:xfrm>
            <a:off x="441426" y="815052"/>
            <a:ext cx="11057586" cy="5355031"/>
          </a:xfrm>
          <a:prstGeom prst="rect">
            <a:avLst/>
          </a:prstGeom>
        </p:spPr>
      </p:pic>
      <p:sp>
        <p:nvSpPr>
          <p:cNvPr id="6" name="Rectangle 5">
            <a:extLst>
              <a:ext uri="{FF2B5EF4-FFF2-40B4-BE49-F238E27FC236}">
                <a16:creationId xmlns:a16="http://schemas.microsoft.com/office/drawing/2014/main" id="{75D9677D-E086-9D40-A3BA-C6C365D76EFE}"/>
              </a:ext>
            </a:extLst>
          </p:cNvPr>
          <p:cNvSpPr/>
          <p:nvPr/>
        </p:nvSpPr>
        <p:spPr>
          <a:xfrm>
            <a:off x="441426" y="5701411"/>
            <a:ext cx="8192220" cy="338554"/>
          </a:xfrm>
          <a:prstGeom prst="rect">
            <a:avLst/>
          </a:prstGeom>
        </p:spPr>
        <p:txBody>
          <a:bodyPr wrap="square">
            <a:spAutoFit/>
          </a:bodyPr>
          <a:lstStyle/>
          <a:p>
            <a:r>
              <a:rPr lang="en-US" sz="1600" dirty="0"/>
              <a:t>https://</a:t>
            </a:r>
            <a:r>
              <a:rPr lang="en-US" sz="1600" dirty="0" err="1"/>
              <a:t>medium.com</a:t>
            </a:r>
            <a:r>
              <a:rPr lang="en-US" sz="1600" dirty="0"/>
              <a:t>/@</a:t>
            </a:r>
            <a:r>
              <a:rPr lang="en-US" sz="1600" dirty="0" err="1"/>
              <a:t>tanmayct</a:t>
            </a:r>
            <a:r>
              <a:rPr lang="en-US" sz="1600" dirty="0"/>
              <a:t>/serverless-architecture-function-as-a-service-19e127b8c990</a:t>
            </a:r>
          </a:p>
        </p:txBody>
      </p:sp>
    </p:spTree>
    <p:extLst>
      <p:ext uri="{BB962C8B-B14F-4D97-AF65-F5344CB8AC3E}">
        <p14:creationId xmlns:p14="http://schemas.microsoft.com/office/powerpoint/2010/main" val="790348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Two Perspectives on this Stuff</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pic>
        <p:nvPicPr>
          <p:cNvPr id="2" name="Picture 1">
            <a:extLst>
              <a:ext uri="{FF2B5EF4-FFF2-40B4-BE49-F238E27FC236}">
                <a16:creationId xmlns:a16="http://schemas.microsoft.com/office/drawing/2014/main" id="{F307D883-84CF-9342-96D0-24F9DF436BE7}"/>
              </a:ext>
            </a:extLst>
          </p:cNvPr>
          <p:cNvPicPr>
            <a:picLocks noChangeAspect="1"/>
          </p:cNvPicPr>
          <p:nvPr/>
        </p:nvPicPr>
        <p:blipFill>
          <a:blip r:embed="rId4"/>
          <a:stretch>
            <a:fillRect/>
          </a:stretch>
        </p:blipFill>
        <p:spPr>
          <a:xfrm>
            <a:off x="235787" y="766233"/>
            <a:ext cx="4896929" cy="4539642"/>
          </a:xfrm>
          <a:prstGeom prst="rect">
            <a:avLst/>
          </a:prstGeom>
        </p:spPr>
      </p:pic>
      <p:pic>
        <p:nvPicPr>
          <p:cNvPr id="3" name="Picture 2">
            <a:extLst>
              <a:ext uri="{FF2B5EF4-FFF2-40B4-BE49-F238E27FC236}">
                <a16:creationId xmlns:a16="http://schemas.microsoft.com/office/drawing/2014/main" id="{C0EFB775-7000-014B-B1F1-4769BF923864}"/>
              </a:ext>
            </a:extLst>
          </p:cNvPr>
          <p:cNvPicPr>
            <a:picLocks noChangeAspect="1"/>
          </p:cNvPicPr>
          <p:nvPr/>
        </p:nvPicPr>
        <p:blipFill>
          <a:blip r:embed="rId5"/>
          <a:stretch>
            <a:fillRect/>
          </a:stretch>
        </p:blipFill>
        <p:spPr>
          <a:xfrm>
            <a:off x="6883879" y="766233"/>
            <a:ext cx="4787422" cy="4328747"/>
          </a:xfrm>
          <a:prstGeom prst="rect">
            <a:avLst/>
          </a:prstGeom>
        </p:spPr>
      </p:pic>
    </p:spTree>
    <p:extLst>
      <p:ext uri="{BB962C8B-B14F-4D97-AF65-F5344CB8AC3E}">
        <p14:creationId xmlns:p14="http://schemas.microsoft.com/office/powerpoint/2010/main" val="79182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p:nvPr/>
        </p:nvSpPr>
        <p:spPr>
          <a:xfrm>
            <a:off x="1427412" y="2939355"/>
            <a:ext cx="21140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Microservices </a:t>
            </a:r>
            <a:endParaRPr sz="1200"/>
          </a:p>
        </p:txBody>
      </p:sp>
      <p:sp>
        <p:nvSpPr>
          <p:cNvPr id="463" name="Shape 463"/>
          <p:cNvSpPr/>
          <p:nvPr/>
        </p:nvSpPr>
        <p:spPr>
          <a:xfrm>
            <a:off x="1480661" y="3476997"/>
            <a:ext cx="25156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Mobile Backends</a:t>
            </a:r>
            <a:endParaRPr sz="2267">
              <a:latin typeface="Helvetica Neue Light"/>
              <a:ea typeface="Helvetica Neue Light"/>
              <a:cs typeface="Helvetica Neue Light"/>
              <a:sym typeface="Helvetica Neue Light"/>
            </a:endParaRPr>
          </a:p>
        </p:txBody>
      </p:sp>
      <p:sp>
        <p:nvSpPr>
          <p:cNvPr id="464" name="Shape 464"/>
          <p:cNvSpPr/>
          <p:nvPr/>
        </p:nvSpPr>
        <p:spPr>
          <a:xfrm>
            <a:off x="1469588" y="4462611"/>
            <a:ext cx="537600" cy="348400"/>
          </a:xfrm>
          <a:prstGeom prst="rect">
            <a:avLst/>
          </a:prstGeom>
          <a:noFill/>
          <a:ln>
            <a:noFill/>
          </a:ln>
        </p:spPr>
        <p:txBody>
          <a:bodyPr spcFirstLastPara="1" wrap="square" lIns="43667" tIns="43667" rIns="43667" bIns="43667" anchor="ctr" anchorCtr="0">
            <a:noAutofit/>
          </a:bodyPr>
          <a:lstStyle/>
          <a:p>
            <a:pPr algn="ctr">
              <a:buClr>
                <a:srgbClr val="FFFFFF"/>
              </a:buClr>
            </a:pPr>
            <a:r>
              <a:rPr lang="en" sz="2267">
                <a:latin typeface="Helvetica Neue Light"/>
                <a:ea typeface="Helvetica Neue Light"/>
                <a:cs typeface="Helvetica Neue Light"/>
                <a:sym typeface="Helvetica Neue Light"/>
              </a:rPr>
              <a:t>IoT</a:t>
            </a:r>
            <a:endParaRPr sz="1200"/>
          </a:p>
        </p:txBody>
      </p:sp>
      <p:pic>
        <p:nvPicPr>
          <p:cNvPr id="465" name="Shape 465" descr="pasted-image.pdf"/>
          <p:cNvPicPr preferRelativeResize="0"/>
          <p:nvPr/>
        </p:nvPicPr>
        <p:blipFill rotWithShape="1">
          <a:blip r:embed="rId3">
            <a:alphaModFix/>
          </a:blip>
          <a:srcRect/>
          <a:stretch/>
        </p:blipFill>
        <p:spPr>
          <a:xfrm>
            <a:off x="593328" y="2921496"/>
            <a:ext cx="384000" cy="384000"/>
          </a:xfrm>
          <a:prstGeom prst="rect">
            <a:avLst/>
          </a:prstGeom>
          <a:noFill/>
          <a:ln>
            <a:noFill/>
          </a:ln>
        </p:spPr>
      </p:pic>
      <p:pic>
        <p:nvPicPr>
          <p:cNvPr id="466" name="Shape 466" descr="pasted-image.pdf"/>
          <p:cNvPicPr preferRelativeResize="0"/>
          <p:nvPr/>
        </p:nvPicPr>
        <p:blipFill rotWithShape="1">
          <a:blip r:embed="rId4">
            <a:alphaModFix/>
          </a:blip>
          <a:srcRect/>
          <a:stretch/>
        </p:blipFill>
        <p:spPr>
          <a:xfrm>
            <a:off x="593328" y="3463231"/>
            <a:ext cx="512000" cy="375200"/>
          </a:xfrm>
          <a:prstGeom prst="rect">
            <a:avLst/>
          </a:prstGeom>
          <a:noFill/>
          <a:ln>
            <a:noFill/>
          </a:ln>
        </p:spPr>
      </p:pic>
      <p:grpSp>
        <p:nvGrpSpPr>
          <p:cNvPr id="467" name="Shape 467"/>
          <p:cNvGrpSpPr/>
          <p:nvPr/>
        </p:nvGrpSpPr>
        <p:grpSpPr>
          <a:xfrm>
            <a:off x="611468" y="4922770"/>
            <a:ext cx="4690272" cy="391013"/>
            <a:chOff x="0" y="0"/>
            <a:chExt cx="5003134" cy="556154"/>
          </a:xfrm>
        </p:grpSpPr>
        <p:sp>
          <p:nvSpPr>
            <p:cNvPr id="468" name="Shape 468"/>
            <p:cNvSpPr/>
            <p:nvPr/>
          </p:nvSpPr>
          <p:spPr>
            <a:xfrm>
              <a:off x="919234" y="60854"/>
              <a:ext cx="4083900" cy="4953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Modest Stream Processing</a:t>
              </a:r>
              <a:endParaRPr sz="1200"/>
            </a:p>
          </p:txBody>
        </p:sp>
        <p:pic>
          <p:nvPicPr>
            <p:cNvPr id="469" name="Shape 469" descr="pasted-image.pdf"/>
            <p:cNvPicPr preferRelativeResize="0"/>
            <p:nvPr/>
          </p:nvPicPr>
          <p:blipFill rotWithShape="1">
            <a:blip r:embed="rId5">
              <a:alphaModFix/>
            </a:blip>
            <a:srcRect/>
            <a:stretch/>
          </p:blipFill>
          <p:spPr>
            <a:xfrm>
              <a:off x="0" y="0"/>
              <a:ext cx="546000" cy="546000"/>
            </a:xfrm>
            <a:prstGeom prst="rect">
              <a:avLst/>
            </a:prstGeom>
            <a:noFill/>
            <a:ln>
              <a:noFill/>
            </a:ln>
          </p:spPr>
        </p:pic>
      </p:grpSp>
      <p:pic>
        <p:nvPicPr>
          <p:cNvPr id="470" name="Shape 470" descr="pasted-image.pdf"/>
          <p:cNvPicPr preferRelativeResize="0"/>
          <p:nvPr/>
        </p:nvPicPr>
        <p:blipFill rotWithShape="1">
          <a:blip r:embed="rId6">
            <a:alphaModFix/>
          </a:blip>
          <a:srcRect/>
          <a:stretch/>
        </p:blipFill>
        <p:spPr>
          <a:xfrm>
            <a:off x="593328" y="4399359"/>
            <a:ext cx="384000" cy="384000"/>
          </a:xfrm>
          <a:prstGeom prst="rect">
            <a:avLst/>
          </a:prstGeom>
          <a:noFill/>
          <a:ln>
            <a:noFill/>
          </a:ln>
        </p:spPr>
      </p:pic>
      <p:grpSp>
        <p:nvGrpSpPr>
          <p:cNvPr id="471" name="Shape 471"/>
          <p:cNvGrpSpPr/>
          <p:nvPr/>
        </p:nvGrpSpPr>
        <p:grpSpPr>
          <a:xfrm>
            <a:off x="606631" y="3951944"/>
            <a:ext cx="3850844" cy="383875"/>
            <a:chOff x="0" y="0"/>
            <a:chExt cx="4107713" cy="546000"/>
          </a:xfrm>
        </p:grpSpPr>
        <p:sp>
          <p:nvSpPr>
            <p:cNvPr id="472" name="Shape 472"/>
            <p:cNvSpPr/>
            <p:nvPr/>
          </p:nvSpPr>
          <p:spPr>
            <a:xfrm>
              <a:off x="934313" y="46302"/>
              <a:ext cx="3173400" cy="4953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Bots, ML Inferencing</a:t>
              </a:r>
              <a:endParaRPr sz="2267">
                <a:latin typeface="Helvetica Neue Light"/>
                <a:ea typeface="Helvetica Neue Light"/>
                <a:cs typeface="Helvetica Neue Light"/>
                <a:sym typeface="Helvetica Neue Light"/>
              </a:endParaRPr>
            </a:p>
          </p:txBody>
        </p:sp>
        <p:pic>
          <p:nvPicPr>
            <p:cNvPr id="473" name="Shape 473" descr="pasted-image.pdf"/>
            <p:cNvPicPr preferRelativeResize="0"/>
            <p:nvPr/>
          </p:nvPicPr>
          <p:blipFill rotWithShape="1">
            <a:blip r:embed="rId7">
              <a:alphaModFix/>
            </a:blip>
            <a:srcRect/>
            <a:stretch/>
          </p:blipFill>
          <p:spPr>
            <a:xfrm>
              <a:off x="0" y="0"/>
              <a:ext cx="546000" cy="546000"/>
            </a:xfrm>
            <a:prstGeom prst="rect">
              <a:avLst/>
            </a:prstGeom>
            <a:noFill/>
            <a:ln>
              <a:noFill/>
            </a:ln>
          </p:spPr>
        </p:pic>
      </p:grpSp>
      <p:sp>
        <p:nvSpPr>
          <p:cNvPr id="474" name="Shape 474"/>
          <p:cNvSpPr/>
          <p:nvPr/>
        </p:nvSpPr>
        <p:spPr>
          <a:xfrm>
            <a:off x="735775" y="1152673"/>
            <a:ext cx="4394400" cy="1366400"/>
          </a:xfrm>
          <a:prstGeom prst="rect">
            <a:avLst/>
          </a:prstGeom>
          <a:noFill/>
          <a:ln>
            <a:noFill/>
          </a:ln>
        </p:spPr>
        <p:txBody>
          <a:bodyPr spcFirstLastPara="1" wrap="square" lIns="43667" tIns="43667" rIns="43667" bIns="43667" anchor="ctr" anchorCtr="0">
            <a:noAutofit/>
          </a:bodyPr>
          <a:lstStyle/>
          <a:p>
            <a:pPr algn="ctr">
              <a:buClr>
                <a:srgbClr val="FFFFFF"/>
              </a:buClr>
            </a:pPr>
            <a:r>
              <a:rPr lang="en" sz="3067">
                <a:latin typeface="Helvetica Neue Light"/>
                <a:ea typeface="Helvetica Neue Light"/>
                <a:cs typeface="Helvetica Neue Light"/>
                <a:sym typeface="Helvetica Neue Light"/>
              </a:rPr>
              <a:t>Serverless is </a:t>
            </a:r>
            <a:r>
              <a:rPr lang="en" sz="3067" b="1">
                <a:solidFill>
                  <a:srgbClr val="6AA84F"/>
                </a:solidFill>
                <a:latin typeface="Helvetica Neue"/>
                <a:ea typeface="Helvetica Neue"/>
                <a:cs typeface="Helvetica Neue"/>
                <a:sym typeface="Helvetica Neue"/>
              </a:rPr>
              <a:t>good</a:t>
            </a:r>
            <a:r>
              <a:rPr lang="en" sz="3067">
                <a:latin typeface="Helvetica Neue Light"/>
                <a:ea typeface="Helvetica Neue Light"/>
                <a:cs typeface="Helvetica Neue Light"/>
                <a:sym typeface="Helvetica Neue Light"/>
              </a:rPr>
              <a:t> for</a:t>
            </a:r>
            <a:endParaRPr sz="1200"/>
          </a:p>
          <a:p>
            <a:pPr marL="0" lvl="2" indent="389457">
              <a:buClr>
                <a:srgbClr val="FFFB00"/>
              </a:buClr>
            </a:pPr>
            <a:r>
              <a:rPr lang="en" sz="2400" i="1">
                <a:latin typeface="Helvetica Neue"/>
                <a:ea typeface="Helvetica Neue"/>
                <a:cs typeface="Helvetica Neue"/>
                <a:sym typeface="Helvetica Neue"/>
              </a:rPr>
              <a:t>short-running</a:t>
            </a:r>
            <a:endParaRPr sz="1200"/>
          </a:p>
          <a:p>
            <a:pPr marL="0" lvl="2" indent="389457">
              <a:buClr>
                <a:srgbClr val="FFFB00"/>
              </a:buClr>
            </a:pPr>
            <a:r>
              <a:rPr lang="en" sz="2400" i="1">
                <a:latin typeface="Helvetica Neue"/>
                <a:ea typeface="Helvetica Neue"/>
                <a:cs typeface="Helvetica Neue"/>
                <a:sym typeface="Helvetica Neue"/>
              </a:rPr>
              <a:t>stateless</a:t>
            </a:r>
            <a:endParaRPr sz="1200"/>
          </a:p>
          <a:p>
            <a:pPr marL="0" lvl="2" indent="389457">
              <a:buClr>
                <a:srgbClr val="FFFB00"/>
              </a:buClr>
            </a:pPr>
            <a:r>
              <a:rPr lang="en" sz="2400" i="1">
                <a:latin typeface="Helvetica Neue"/>
                <a:ea typeface="Helvetica Neue"/>
                <a:cs typeface="Helvetica Neue"/>
                <a:sym typeface="Helvetica Neue"/>
              </a:rPr>
              <a:t>event-driven</a:t>
            </a:r>
            <a:endParaRPr sz="1200"/>
          </a:p>
        </p:txBody>
      </p:sp>
      <p:sp>
        <p:nvSpPr>
          <p:cNvPr id="475" name="Shape 475"/>
          <p:cNvSpPr/>
          <p:nvPr/>
        </p:nvSpPr>
        <p:spPr>
          <a:xfrm>
            <a:off x="6319519" y="1125884"/>
            <a:ext cx="5109200" cy="1312800"/>
          </a:xfrm>
          <a:prstGeom prst="rect">
            <a:avLst/>
          </a:prstGeom>
          <a:noFill/>
          <a:ln>
            <a:noFill/>
          </a:ln>
        </p:spPr>
        <p:txBody>
          <a:bodyPr spcFirstLastPara="1" wrap="square" lIns="43667" tIns="43667" rIns="43667" bIns="43667" anchor="ctr" anchorCtr="0">
            <a:noAutofit/>
          </a:bodyPr>
          <a:lstStyle/>
          <a:p>
            <a:pPr algn="ctr">
              <a:buClr>
                <a:srgbClr val="FFFFFF"/>
              </a:buClr>
            </a:pPr>
            <a:r>
              <a:rPr lang="en" sz="3067">
                <a:latin typeface="Helvetica Neue Light"/>
                <a:ea typeface="Helvetica Neue Light"/>
                <a:cs typeface="Helvetica Neue Light"/>
                <a:sym typeface="Helvetica Neue Light"/>
              </a:rPr>
              <a:t>Serverless is </a:t>
            </a:r>
            <a:r>
              <a:rPr lang="en" sz="3067" b="1">
                <a:solidFill>
                  <a:srgbClr val="FF0000"/>
                </a:solidFill>
                <a:latin typeface="Helvetica Neue"/>
                <a:ea typeface="Helvetica Neue"/>
                <a:cs typeface="Helvetica Neue"/>
                <a:sym typeface="Helvetica Neue"/>
              </a:rPr>
              <a:t>not good</a:t>
            </a:r>
            <a:r>
              <a:rPr lang="en" sz="3067">
                <a:solidFill>
                  <a:srgbClr val="FF0000"/>
                </a:solidFill>
                <a:latin typeface="Helvetica Neue Light"/>
                <a:ea typeface="Helvetica Neue Light"/>
                <a:cs typeface="Helvetica Neue Light"/>
                <a:sym typeface="Helvetica Neue Light"/>
              </a:rPr>
              <a:t> </a:t>
            </a:r>
            <a:r>
              <a:rPr lang="en" sz="3067">
                <a:latin typeface="Helvetica Neue Light"/>
                <a:ea typeface="Helvetica Neue Light"/>
                <a:cs typeface="Helvetica Neue Light"/>
                <a:sym typeface="Helvetica Neue Light"/>
              </a:rPr>
              <a:t>for</a:t>
            </a:r>
            <a:endParaRPr sz="1200"/>
          </a:p>
          <a:p>
            <a:pPr marL="0" lvl="5" indent="982109">
              <a:buClr>
                <a:srgbClr val="FFFB00"/>
              </a:buClr>
            </a:pPr>
            <a:r>
              <a:rPr lang="en" sz="2267" i="1">
                <a:latin typeface="Helvetica Neue"/>
                <a:ea typeface="Helvetica Neue"/>
                <a:cs typeface="Helvetica Neue"/>
                <a:sym typeface="Helvetica Neue"/>
              </a:rPr>
              <a:t>long-running</a:t>
            </a:r>
            <a:endParaRPr sz="1200"/>
          </a:p>
          <a:p>
            <a:pPr marL="0" lvl="5" indent="982109">
              <a:buClr>
                <a:srgbClr val="FFFB00"/>
              </a:buClr>
            </a:pPr>
            <a:r>
              <a:rPr lang="en" sz="2267" i="1">
                <a:latin typeface="Helvetica Neue"/>
                <a:ea typeface="Helvetica Neue"/>
                <a:cs typeface="Helvetica Neue"/>
                <a:sym typeface="Helvetica Neue"/>
              </a:rPr>
              <a:t>stateful</a:t>
            </a:r>
            <a:endParaRPr sz="1200"/>
          </a:p>
          <a:p>
            <a:pPr marL="0" lvl="5" indent="982109">
              <a:buClr>
                <a:srgbClr val="FFFB00"/>
              </a:buClr>
            </a:pPr>
            <a:r>
              <a:rPr lang="en" sz="2267" i="1">
                <a:latin typeface="Helvetica Neue"/>
                <a:ea typeface="Helvetica Neue"/>
                <a:cs typeface="Helvetica Neue"/>
                <a:sym typeface="Helvetica Neue"/>
              </a:rPr>
              <a:t>number crunching</a:t>
            </a:r>
            <a:endParaRPr sz="1200"/>
          </a:p>
        </p:txBody>
      </p:sp>
      <p:sp>
        <p:nvSpPr>
          <p:cNvPr id="476" name="Shape 476"/>
          <p:cNvSpPr/>
          <p:nvPr/>
        </p:nvSpPr>
        <p:spPr>
          <a:xfrm>
            <a:off x="7365999" y="2939355"/>
            <a:ext cx="16040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Databases</a:t>
            </a:r>
            <a:endParaRPr sz="1200"/>
          </a:p>
        </p:txBody>
      </p:sp>
      <p:sp>
        <p:nvSpPr>
          <p:cNvPr id="477" name="Shape 477"/>
          <p:cNvSpPr/>
          <p:nvPr/>
        </p:nvSpPr>
        <p:spPr>
          <a:xfrm>
            <a:off x="7345743" y="3449836"/>
            <a:ext cx="33528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Deep Learning Training</a:t>
            </a:r>
            <a:endParaRPr sz="1200"/>
          </a:p>
        </p:txBody>
      </p:sp>
      <p:sp>
        <p:nvSpPr>
          <p:cNvPr id="478" name="Shape 478"/>
          <p:cNvSpPr/>
          <p:nvPr/>
        </p:nvSpPr>
        <p:spPr>
          <a:xfrm>
            <a:off x="7338556" y="3991943"/>
            <a:ext cx="41268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Heavy-Duty Stream Analytics</a:t>
            </a:r>
            <a:endParaRPr sz="1200"/>
          </a:p>
        </p:txBody>
      </p:sp>
      <p:sp>
        <p:nvSpPr>
          <p:cNvPr id="479" name="Shape 479"/>
          <p:cNvSpPr/>
          <p:nvPr/>
        </p:nvSpPr>
        <p:spPr>
          <a:xfrm>
            <a:off x="7347416" y="4485300"/>
            <a:ext cx="30312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Numerical Simulation</a:t>
            </a:r>
            <a:endParaRPr sz="1200"/>
          </a:p>
        </p:txBody>
      </p:sp>
      <p:sp>
        <p:nvSpPr>
          <p:cNvPr id="480" name="Shape 480"/>
          <p:cNvSpPr/>
          <p:nvPr/>
        </p:nvSpPr>
        <p:spPr>
          <a:xfrm>
            <a:off x="6498833" y="4462603"/>
            <a:ext cx="537600" cy="375200"/>
          </a:xfrm>
          <a:prstGeom prst="ellipse">
            <a:avLst/>
          </a:prstGeom>
          <a:blipFill rotWithShape="1">
            <a:blip r:embed="rId8">
              <a:alphaModFix/>
            </a:blip>
            <a:stretch>
              <a:fillRect/>
            </a:stretch>
          </a:blipFill>
          <a:ln>
            <a:noFill/>
          </a:ln>
          <a:effectLst>
            <a:outerShdw blurRad="38100" dist="25400" dir="5400000" rotWithShape="0">
              <a:srgbClr val="000000">
                <a:alpha val="49800"/>
              </a:srgbClr>
            </a:outerShdw>
          </a:effectLst>
        </p:spPr>
        <p:txBody>
          <a:bodyPr spcFirstLastPara="1" wrap="square" lIns="43667" tIns="43667" rIns="43667" bIns="43667" anchor="ctr" anchorCtr="0">
            <a:noAutofit/>
          </a:bodyPr>
          <a:lstStyle/>
          <a:p>
            <a:pPr algn="ctr">
              <a:buClr>
                <a:srgbClr val="FFFFFF"/>
              </a:buClr>
            </a:pPr>
            <a:r>
              <a:rPr lang="en" sz="1333" i="1">
                <a:solidFill>
                  <a:srgbClr val="FFFFFF"/>
                </a:solidFill>
                <a:latin typeface="Helvetica Neue"/>
                <a:ea typeface="Helvetica Neue"/>
                <a:cs typeface="Helvetica Neue"/>
                <a:sym typeface="Helvetica Neue"/>
              </a:rPr>
              <a:t>f(x)</a:t>
            </a:r>
            <a:endParaRPr sz="1200"/>
          </a:p>
        </p:txBody>
      </p:sp>
      <p:pic>
        <p:nvPicPr>
          <p:cNvPr id="481" name="Shape 481" descr="pasted-image.pdf"/>
          <p:cNvPicPr preferRelativeResize="0"/>
          <p:nvPr/>
        </p:nvPicPr>
        <p:blipFill rotWithShape="1">
          <a:blip r:embed="rId3">
            <a:alphaModFix/>
          </a:blip>
          <a:srcRect/>
          <a:stretch/>
        </p:blipFill>
        <p:spPr>
          <a:xfrm>
            <a:off x="6498828" y="2931505"/>
            <a:ext cx="384000" cy="384000"/>
          </a:xfrm>
          <a:prstGeom prst="rect">
            <a:avLst/>
          </a:prstGeom>
          <a:noFill/>
          <a:ln>
            <a:noFill/>
          </a:ln>
        </p:spPr>
      </p:pic>
      <p:pic>
        <p:nvPicPr>
          <p:cNvPr id="482" name="Shape 482" descr="pasted-image.pdf"/>
          <p:cNvPicPr preferRelativeResize="0"/>
          <p:nvPr/>
        </p:nvPicPr>
        <p:blipFill rotWithShape="1">
          <a:blip r:embed="rId5">
            <a:alphaModFix/>
          </a:blip>
          <a:srcRect/>
          <a:stretch/>
        </p:blipFill>
        <p:spPr>
          <a:xfrm>
            <a:off x="6498828" y="3467695"/>
            <a:ext cx="384000" cy="384000"/>
          </a:xfrm>
          <a:prstGeom prst="rect">
            <a:avLst/>
          </a:prstGeom>
          <a:noFill/>
          <a:ln>
            <a:noFill/>
          </a:ln>
        </p:spPr>
      </p:pic>
      <p:cxnSp>
        <p:nvCxnSpPr>
          <p:cNvPr id="483" name="Shape 483"/>
          <p:cNvCxnSpPr/>
          <p:nvPr/>
        </p:nvCxnSpPr>
        <p:spPr>
          <a:xfrm rot="10800000">
            <a:off x="6096000" y="661780"/>
            <a:ext cx="0" cy="5534400"/>
          </a:xfrm>
          <a:prstGeom prst="straightConnector1">
            <a:avLst/>
          </a:prstGeom>
          <a:noFill/>
          <a:ln w="25400" cap="flat" cmpd="sng">
            <a:solidFill>
              <a:srgbClr val="000000"/>
            </a:solidFill>
            <a:prstDash val="solid"/>
            <a:miter lim="8000"/>
            <a:headEnd type="none" w="sm" len="sm"/>
            <a:tailEnd type="none" w="sm" len="sm"/>
          </a:ln>
        </p:spPr>
      </p:cxnSp>
      <p:sp>
        <p:nvSpPr>
          <p:cNvPr id="484" name="Shape 484"/>
          <p:cNvSpPr/>
          <p:nvPr/>
        </p:nvSpPr>
        <p:spPr>
          <a:xfrm>
            <a:off x="984140" y="1078724"/>
            <a:ext cx="226400" cy="455600"/>
          </a:xfrm>
          <a:prstGeom prst="rect">
            <a:avLst/>
          </a:prstGeom>
          <a:noFill/>
          <a:ln>
            <a:noFill/>
          </a:ln>
        </p:spPr>
        <p:txBody>
          <a:bodyPr spcFirstLastPara="1" wrap="square" lIns="43667" tIns="43667" rIns="43667" bIns="43667" anchor="ctr" anchorCtr="0">
            <a:noAutofit/>
          </a:bodyPr>
          <a:lstStyle/>
          <a:p>
            <a:pPr algn="ctr">
              <a:buClr>
                <a:schemeClr val="accent1"/>
              </a:buClr>
            </a:pPr>
            <a:r>
              <a:rPr lang="en" sz="3067">
                <a:solidFill>
                  <a:schemeClr val="accent1"/>
                </a:solidFill>
                <a:latin typeface="Helvetica Neue Light"/>
                <a:ea typeface="Helvetica Neue Light"/>
                <a:cs typeface="Helvetica Neue Light"/>
                <a:sym typeface="Helvetica Neue Light"/>
              </a:rPr>
              <a:t> </a:t>
            </a:r>
            <a:endParaRPr sz="1200"/>
          </a:p>
        </p:txBody>
      </p:sp>
      <p:sp>
        <p:nvSpPr>
          <p:cNvPr id="485" name="Shape 485"/>
          <p:cNvSpPr/>
          <p:nvPr/>
        </p:nvSpPr>
        <p:spPr>
          <a:xfrm>
            <a:off x="620533" y="232172"/>
            <a:ext cx="4672400" cy="392800"/>
          </a:xfrm>
          <a:prstGeom prst="rect">
            <a:avLst/>
          </a:prstGeom>
          <a:noFill/>
          <a:ln>
            <a:noFill/>
          </a:ln>
        </p:spPr>
        <p:txBody>
          <a:bodyPr spcFirstLastPara="1" wrap="square" lIns="43667" tIns="43667" rIns="43667" bIns="43667" anchor="ctr" anchorCtr="0">
            <a:noAutofit/>
          </a:bodyPr>
          <a:lstStyle/>
          <a:p>
            <a:pPr algn="ctr">
              <a:buClr>
                <a:srgbClr val="FFFB00"/>
              </a:buClr>
            </a:pPr>
            <a:r>
              <a:rPr lang="en" sz="2533" i="1">
                <a:latin typeface="Helvetica Neue"/>
                <a:ea typeface="Helvetica Neue"/>
                <a:cs typeface="Helvetica Neue"/>
                <a:sym typeface="Helvetica Neue"/>
              </a:rPr>
              <a:t>What is Serverless good for?</a:t>
            </a:r>
            <a:endParaRPr sz="1200"/>
          </a:p>
        </p:txBody>
      </p:sp>
      <p:sp>
        <p:nvSpPr>
          <p:cNvPr id="486" name="Shape 486"/>
          <p:cNvSpPr/>
          <p:nvPr/>
        </p:nvSpPr>
        <p:spPr>
          <a:xfrm>
            <a:off x="1490480" y="5456411"/>
            <a:ext cx="3850800" cy="5088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Service integration</a:t>
            </a:r>
            <a:endParaRPr sz="1200"/>
          </a:p>
        </p:txBody>
      </p:sp>
      <p:pic>
        <p:nvPicPr>
          <p:cNvPr id="487" name="Shape 487" descr="pasted-image.pdf"/>
          <p:cNvPicPr preferRelativeResize="0"/>
          <p:nvPr/>
        </p:nvPicPr>
        <p:blipFill rotWithShape="1">
          <a:blip r:embed="rId3">
            <a:alphaModFix/>
          </a:blip>
          <a:srcRect/>
          <a:stretch/>
        </p:blipFill>
        <p:spPr>
          <a:xfrm>
            <a:off x="605235" y="5456411"/>
            <a:ext cx="384000" cy="384000"/>
          </a:xfrm>
          <a:prstGeom prst="rect">
            <a:avLst/>
          </a:prstGeom>
          <a:noFill/>
          <a:ln>
            <a:noFill/>
          </a:ln>
        </p:spPr>
      </p:pic>
      <p:sp>
        <p:nvSpPr>
          <p:cNvPr id="488" name="Shape 488"/>
          <p:cNvSpPr/>
          <p:nvPr/>
        </p:nvSpPr>
        <p:spPr>
          <a:xfrm>
            <a:off x="7334676" y="4964897"/>
            <a:ext cx="23836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Video Streaming</a:t>
            </a:r>
            <a:endParaRPr sz="1200"/>
          </a:p>
        </p:txBody>
      </p:sp>
      <p:pic>
        <p:nvPicPr>
          <p:cNvPr id="489" name="Shape 489" descr="pasted-image.png"/>
          <p:cNvPicPr preferRelativeResize="0"/>
          <p:nvPr/>
        </p:nvPicPr>
        <p:blipFill rotWithShape="1">
          <a:blip r:embed="rId9">
            <a:alphaModFix/>
          </a:blip>
          <a:srcRect/>
          <a:stretch/>
        </p:blipFill>
        <p:spPr>
          <a:xfrm>
            <a:off x="6511573" y="4947039"/>
            <a:ext cx="384000" cy="384000"/>
          </a:xfrm>
          <a:prstGeom prst="rect">
            <a:avLst/>
          </a:prstGeom>
          <a:noFill/>
          <a:ln>
            <a:noFill/>
          </a:ln>
        </p:spPr>
      </p:pic>
      <p:pic>
        <p:nvPicPr>
          <p:cNvPr id="490" name="Shape 490" descr="pasted-image.pdf"/>
          <p:cNvPicPr preferRelativeResize="0"/>
          <p:nvPr/>
        </p:nvPicPr>
        <p:blipFill rotWithShape="1">
          <a:blip r:embed="rId5">
            <a:alphaModFix/>
          </a:blip>
          <a:srcRect/>
          <a:stretch/>
        </p:blipFill>
        <p:spPr>
          <a:xfrm>
            <a:off x="6522640" y="3996035"/>
            <a:ext cx="384000" cy="384000"/>
          </a:xfrm>
          <a:prstGeom prst="rect">
            <a:avLst/>
          </a:prstGeom>
          <a:noFill/>
          <a:ln>
            <a:noFill/>
          </a:ln>
        </p:spPr>
      </p:pic>
      <p:pic>
        <p:nvPicPr>
          <p:cNvPr id="491" name="Shape 491" descr="pasted-image.png"/>
          <p:cNvPicPr preferRelativeResize="0"/>
          <p:nvPr/>
        </p:nvPicPr>
        <p:blipFill rotWithShape="1">
          <a:blip r:embed="rId10">
            <a:alphaModFix/>
          </a:blip>
          <a:srcRect/>
          <a:stretch/>
        </p:blipFill>
        <p:spPr>
          <a:xfrm>
            <a:off x="4229161" y="1682841"/>
            <a:ext cx="848000" cy="749600"/>
          </a:xfrm>
          <a:prstGeom prst="rect">
            <a:avLst/>
          </a:prstGeom>
          <a:noFill/>
          <a:ln>
            <a:noFill/>
          </a:ln>
        </p:spPr>
      </p:pic>
      <p:pic>
        <p:nvPicPr>
          <p:cNvPr id="492" name="Shape 492" descr="pasted-image.png"/>
          <p:cNvPicPr preferRelativeResize="0"/>
          <p:nvPr/>
        </p:nvPicPr>
        <p:blipFill rotWithShape="1">
          <a:blip r:embed="rId11">
            <a:alphaModFix/>
          </a:blip>
          <a:srcRect/>
          <a:stretch/>
        </p:blipFill>
        <p:spPr>
          <a:xfrm>
            <a:off x="10488651" y="1682841"/>
            <a:ext cx="848000" cy="749600"/>
          </a:xfrm>
          <a:prstGeom prst="rect">
            <a:avLst/>
          </a:prstGeom>
          <a:noFill/>
          <a:ln>
            <a:noFill/>
          </a:ln>
        </p:spPr>
      </p:pic>
      <p:sp>
        <p:nvSpPr>
          <p:cNvPr id="2" name="Rectangle 1">
            <a:extLst>
              <a:ext uri="{FF2B5EF4-FFF2-40B4-BE49-F238E27FC236}">
                <a16:creationId xmlns:a16="http://schemas.microsoft.com/office/drawing/2014/main" id="{AD6988B0-742A-6140-9FF0-E2ECB578A2EE}"/>
              </a:ext>
            </a:extLst>
          </p:cNvPr>
          <p:cNvSpPr/>
          <p:nvPr/>
        </p:nvSpPr>
        <p:spPr>
          <a:xfrm>
            <a:off x="1097339" y="6119425"/>
            <a:ext cx="8262317" cy="369332"/>
          </a:xfrm>
          <a:prstGeom prst="rect">
            <a:avLst/>
          </a:prstGeom>
        </p:spPr>
        <p:txBody>
          <a:bodyPr wrap="square">
            <a:spAutoFit/>
          </a:bodyPr>
          <a:lstStyle/>
          <a:p>
            <a:r>
              <a:rPr lang="en-US" dirty="0"/>
              <a:t>https://</a:t>
            </a:r>
            <a:r>
              <a:rPr lang="en-US" dirty="0" err="1"/>
              <a:t>www.serverlesscomputing.org</a:t>
            </a:r>
            <a:r>
              <a:rPr lang="en-US" dirty="0"/>
              <a:t>/wosc3/presentations/</a:t>
            </a:r>
            <a:r>
              <a:rPr lang="en-US" dirty="0" err="1"/>
              <a:t>intro.pptx</a:t>
            </a:r>
            <a:endParaRPr lang="en-US" dirty="0"/>
          </a:p>
        </p:txBody>
      </p:sp>
    </p:spTree>
    <p:extLst>
      <p:ext uri="{BB962C8B-B14F-4D97-AF65-F5344CB8AC3E}">
        <p14:creationId xmlns:p14="http://schemas.microsoft.com/office/powerpoint/2010/main" val="1433394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Today’s Agenda</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7)</a:t>
            </a:r>
          </a:p>
        </p:txBody>
      </p:sp>
      <p:sp>
        <p:nvSpPr>
          <p:cNvPr id="8" name="Content Placeholder 2">
            <a:extLst>
              <a:ext uri="{FF2B5EF4-FFF2-40B4-BE49-F238E27FC236}">
                <a16:creationId xmlns:a16="http://schemas.microsoft.com/office/drawing/2014/main" id="{59B89218-269F-3F4B-8E96-80F55DC444EB}"/>
              </a:ext>
            </a:extLst>
          </p:cNvPr>
          <p:cNvSpPr>
            <a:spLocks noGrp="1"/>
          </p:cNvSpPr>
          <p:nvPr>
            <p:ph idx="1"/>
          </p:nvPr>
        </p:nvSpPr>
        <p:spPr>
          <a:xfrm>
            <a:off x="304799" y="881150"/>
            <a:ext cx="11778953" cy="5210617"/>
          </a:xfrm>
        </p:spPr>
        <p:txBody>
          <a:bodyPr>
            <a:noAutofit/>
          </a:bodyPr>
          <a:lstStyle/>
          <a:p>
            <a:pPr>
              <a:lnSpc>
                <a:spcPct val="100000"/>
              </a:lnSpc>
              <a:spcBef>
                <a:spcPts val="0"/>
              </a:spcBef>
            </a:pPr>
            <a:r>
              <a:rPr lang="en-US" dirty="0"/>
              <a:t>Questions and answers?</a:t>
            </a:r>
          </a:p>
          <a:p>
            <a:pPr>
              <a:lnSpc>
                <a:spcPct val="100000"/>
              </a:lnSpc>
              <a:spcBef>
                <a:spcPts val="0"/>
              </a:spcBef>
            </a:pPr>
            <a:r>
              <a:rPr lang="en-US" dirty="0"/>
              <a:t>DynamoDB concepts, overview, sample code.</a:t>
            </a:r>
          </a:p>
          <a:p>
            <a:pPr>
              <a:lnSpc>
                <a:spcPct val="100000"/>
              </a:lnSpc>
              <a:spcBef>
                <a:spcPts val="0"/>
              </a:spcBef>
            </a:pPr>
            <a:r>
              <a:rPr lang="en-US" dirty="0"/>
              <a:t>Lambda functions concepts, overview, sample code.</a:t>
            </a:r>
          </a:p>
          <a:p>
            <a:pPr>
              <a:lnSpc>
                <a:spcPct val="100000"/>
              </a:lnSpc>
              <a:spcBef>
                <a:spcPts val="0"/>
              </a:spcBef>
            </a:pPr>
            <a:r>
              <a:rPr lang="en-US" dirty="0"/>
              <a:t>Simple Notification Service concepts, overview, web hooks, </a:t>
            </a:r>
            <a:br>
              <a:rPr lang="en-US" dirty="0"/>
            </a:br>
            <a:r>
              <a:rPr lang="en-US" dirty="0"/>
              <a:t>Slack, sample code.</a:t>
            </a:r>
          </a:p>
          <a:p>
            <a:pPr>
              <a:lnSpc>
                <a:spcPct val="100000"/>
              </a:lnSpc>
              <a:spcBef>
                <a:spcPts val="0"/>
              </a:spcBef>
            </a:pPr>
            <a:r>
              <a:rPr lang="en-US" dirty="0"/>
              <a:t>Some REST API concepts:</a:t>
            </a:r>
          </a:p>
          <a:p>
            <a:pPr lvl="1">
              <a:lnSpc>
                <a:spcPct val="100000"/>
              </a:lnSpc>
              <a:spcBef>
                <a:spcPts val="0"/>
              </a:spcBef>
            </a:pPr>
            <a:r>
              <a:rPr lang="en-US" dirty="0"/>
              <a:t>Summary</a:t>
            </a:r>
          </a:p>
          <a:p>
            <a:pPr lvl="1">
              <a:lnSpc>
                <a:spcPct val="100000"/>
              </a:lnSpc>
              <a:spcBef>
                <a:spcPts val="0"/>
              </a:spcBef>
            </a:pPr>
            <a:r>
              <a:rPr lang="en-US" dirty="0" err="1"/>
              <a:t>ETags</a:t>
            </a:r>
            <a:endParaRPr lang="en-US" dirty="0"/>
          </a:p>
          <a:p>
            <a:pPr lvl="1">
              <a:lnSpc>
                <a:spcPct val="100000"/>
              </a:lnSpc>
              <a:spcBef>
                <a:spcPts val="0"/>
              </a:spcBef>
            </a:pPr>
            <a:r>
              <a:rPr lang="en-US" strike="sngStrike" dirty="0"/>
              <a:t>Asynchronous execution.</a:t>
            </a:r>
          </a:p>
          <a:p>
            <a:pPr>
              <a:lnSpc>
                <a:spcPct val="100000"/>
              </a:lnSpc>
              <a:spcBef>
                <a:spcPts val="0"/>
              </a:spcBef>
            </a:pPr>
            <a:r>
              <a:rPr lang="en-US" dirty="0"/>
              <a:t>Putting the pieces together:</a:t>
            </a:r>
          </a:p>
          <a:p>
            <a:pPr lvl="1">
              <a:lnSpc>
                <a:spcPct val="100000"/>
              </a:lnSpc>
              <a:spcBef>
                <a:spcPts val="0"/>
              </a:spcBef>
            </a:pPr>
            <a:r>
              <a:rPr lang="en-US" dirty="0"/>
              <a:t>Registration and security.</a:t>
            </a:r>
          </a:p>
          <a:p>
            <a:pPr lvl="1">
              <a:lnSpc>
                <a:spcPct val="100000"/>
              </a:lnSpc>
              <a:spcBef>
                <a:spcPts val="0"/>
              </a:spcBef>
            </a:pPr>
            <a:r>
              <a:rPr lang="en-US" dirty="0"/>
              <a:t>Registration notification.</a:t>
            </a:r>
          </a:p>
        </p:txBody>
      </p:sp>
    </p:spTree>
    <p:extLst>
      <p:ext uri="{BB962C8B-B14F-4D97-AF65-F5344CB8AC3E}">
        <p14:creationId xmlns:p14="http://schemas.microsoft.com/office/powerpoint/2010/main" val="3043367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p:nvPr/>
        </p:nvSpPr>
        <p:spPr>
          <a:xfrm>
            <a:off x="502341" y="1689836"/>
            <a:ext cx="5165200" cy="482000"/>
          </a:xfrm>
          <a:prstGeom prst="rect">
            <a:avLst/>
          </a:prstGeom>
          <a:noFill/>
          <a:ln>
            <a:noFill/>
          </a:ln>
        </p:spPr>
        <p:txBody>
          <a:bodyPr spcFirstLastPara="1" wrap="square" lIns="25400" tIns="25400" rIns="25400" bIns="25400" anchor="ctr" anchorCtr="0">
            <a:noAutofit/>
          </a:bodyPr>
          <a:lstStyle/>
          <a:p>
            <a:r>
              <a:rPr lang="en" sz="2800">
                <a:solidFill>
                  <a:srgbClr val="142936"/>
                </a:solidFill>
                <a:latin typeface="Calibri"/>
                <a:ea typeface="Calibri"/>
                <a:cs typeface="Calibri"/>
                <a:sym typeface="Calibri"/>
              </a:rPr>
              <a:t>Runs code </a:t>
            </a:r>
            <a:r>
              <a:rPr lang="en" sz="2800" b="1">
                <a:solidFill>
                  <a:srgbClr val="142936"/>
                </a:solidFill>
                <a:latin typeface="Helvetica Neue"/>
                <a:ea typeface="Helvetica Neue"/>
                <a:cs typeface="Helvetica Neue"/>
                <a:sym typeface="Helvetica Neue"/>
              </a:rPr>
              <a:t>in response </a:t>
            </a:r>
            <a:r>
              <a:rPr lang="en" sz="2800">
                <a:solidFill>
                  <a:srgbClr val="142936"/>
                </a:solidFill>
                <a:latin typeface="Calibri"/>
                <a:ea typeface="Calibri"/>
                <a:cs typeface="Calibri"/>
                <a:sym typeface="Calibri"/>
              </a:rPr>
              <a:t>to events</a:t>
            </a:r>
            <a:endParaRPr sz="1467"/>
          </a:p>
        </p:txBody>
      </p:sp>
      <p:sp>
        <p:nvSpPr>
          <p:cNvPr id="418" name="Shape 418"/>
          <p:cNvSpPr/>
          <p:nvPr/>
        </p:nvSpPr>
        <p:spPr>
          <a:xfrm>
            <a:off x="502341" y="3152295"/>
            <a:ext cx="5165200" cy="1544000"/>
          </a:xfrm>
          <a:prstGeom prst="rect">
            <a:avLst/>
          </a:prstGeom>
          <a:noFill/>
          <a:ln>
            <a:noFill/>
          </a:ln>
        </p:spPr>
        <p:txBody>
          <a:bodyPr spcFirstLastPara="1" wrap="square" lIns="25400" tIns="25400" rIns="25400" bIns="25400" anchor="ctr" anchorCtr="0">
            <a:noAutofit/>
          </a:bodyPr>
          <a:lstStyle/>
          <a:p>
            <a:r>
              <a:rPr lang="en" sz="4800">
                <a:solidFill>
                  <a:srgbClr val="142936"/>
                </a:solidFill>
                <a:latin typeface="Calibri"/>
                <a:ea typeface="Calibri"/>
                <a:cs typeface="Calibri"/>
                <a:sym typeface="Calibri"/>
              </a:rPr>
              <a:t>Event-programming model</a:t>
            </a:r>
            <a:endParaRPr sz="1467"/>
          </a:p>
        </p:txBody>
      </p:sp>
      <p:cxnSp>
        <p:nvCxnSpPr>
          <p:cNvPr id="419" name="Shape 419"/>
          <p:cNvCxnSpPr/>
          <p:nvPr/>
        </p:nvCxnSpPr>
        <p:spPr>
          <a:xfrm>
            <a:off x="554777" y="2580307"/>
            <a:ext cx="1264800" cy="0"/>
          </a:xfrm>
          <a:prstGeom prst="straightConnector1">
            <a:avLst/>
          </a:prstGeom>
          <a:noFill/>
          <a:ln w="228600" cap="flat" cmpd="sng">
            <a:solidFill>
              <a:srgbClr val="56A8FD"/>
            </a:solidFill>
            <a:prstDash val="solid"/>
            <a:miter lim="8000"/>
            <a:headEnd type="none" w="sm" len="sm"/>
            <a:tailEnd type="none" w="sm" len="sm"/>
          </a:ln>
        </p:spPr>
      </p:cxnSp>
      <p:pic>
        <p:nvPicPr>
          <p:cNvPr id="420" name="Shape 420" descr="pasted-image.pdf"/>
          <p:cNvPicPr preferRelativeResize="0"/>
          <p:nvPr/>
        </p:nvPicPr>
        <p:blipFill rotWithShape="1">
          <a:blip r:embed="rId3">
            <a:alphaModFix/>
          </a:blip>
          <a:srcRect/>
          <a:stretch/>
        </p:blipFill>
        <p:spPr>
          <a:xfrm>
            <a:off x="5188515" y="1520593"/>
            <a:ext cx="6594400" cy="4256000"/>
          </a:xfrm>
          <a:prstGeom prst="rect">
            <a:avLst/>
          </a:prstGeom>
          <a:noFill/>
          <a:ln>
            <a:noFill/>
          </a:ln>
        </p:spPr>
      </p:pic>
      <p:sp>
        <p:nvSpPr>
          <p:cNvPr id="421" name="Shape 421"/>
          <p:cNvSpPr txBox="1">
            <a:spLocks noGrp="1"/>
          </p:cNvSpPr>
          <p:nvPr>
            <p:ph type="title"/>
          </p:nvPr>
        </p:nvSpPr>
        <p:spPr>
          <a:xfrm>
            <a:off x="415600" y="593367"/>
            <a:ext cx="11360800" cy="763600"/>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pPr>
            <a:r>
              <a:rPr lang="en"/>
              <a:t>What triggers code execution?</a:t>
            </a: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731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txBox="1">
            <a:spLocks noGrp="1"/>
          </p:cNvSpPr>
          <p:nvPr>
            <p:ph type="title"/>
          </p:nvPr>
        </p:nvSpPr>
        <p:spPr>
          <a:xfrm>
            <a:off x="838200" y="365125"/>
            <a:ext cx="10515600" cy="1325600"/>
          </a:xfrm>
          <a:prstGeom prst="rect">
            <a:avLst/>
          </a:prstGeom>
        </p:spPr>
        <p:txBody>
          <a:bodyPr spcFirstLastPara="1" vert="horz" wrap="square" lIns="91433" tIns="91433" rIns="91433" bIns="91433" rtlCol="0" anchor="ctr" anchorCtr="0">
            <a:noAutofit/>
          </a:bodyPr>
          <a:lstStyle/>
          <a:p>
            <a:pPr>
              <a:spcBef>
                <a:spcPts val="0"/>
              </a:spcBef>
            </a:pPr>
            <a:r>
              <a:rPr lang="en"/>
              <a:t>Current Platforms for Serverless</a:t>
            </a:r>
            <a:endParaRPr/>
          </a:p>
        </p:txBody>
      </p:sp>
      <p:pic>
        <p:nvPicPr>
          <p:cNvPr id="498" name="Shape 498"/>
          <p:cNvPicPr preferRelativeResize="0"/>
          <p:nvPr/>
        </p:nvPicPr>
        <p:blipFill>
          <a:blip r:embed="rId3">
            <a:alphaModFix/>
          </a:blip>
          <a:stretch>
            <a:fillRect/>
          </a:stretch>
        </p:blipFill>
        <p:spPr>
          <a:xfrm>
            <a:off x="8714033" y="2029467"/>
            <a:ext cx="2115867" cy="481167"/>
          </a:xfrm>
          <a:prstGeom prst="rect">
            <a:avLst/>
          </a:prstGeom>
          <a:noFill/>
          <a:ln>
            <a:noFill/>
          </a:ln>
        </p:spPr>
      </p:pic>
      <p:grpSp>
        <p:nvGrpSpPr>
          <p:cNvPr id="499" name="Shape 499"/>
          <p:cNvGrpSpPr/>
          <p:nvPr/>
        </p:nvGrpSpPr>
        <p:grpSpPr>
          <a:xfrm>
            <a:off x="3323600" y="2895334"/>
            <a:ext cx="1961600" cy="1418500"/>
            <a:chOff x="4824100" y="2565475"/>
            <a:chExt cx="1471200" cy="1063875"/>
          </a:xfrm>
        </p:grpSpPr>
        <p:pic>
          <p:nvPicPr>
            <p:cNvPr id="500" name="Shape 500"/>
            <p:cNvPicPr preferRelativeResize="0"/>
            <p:nvPr/>
          </p:nvPicPr>
          <p:blipFill>
            <a:blip r:embed="rId4">
              <a:alphaModFix/>
            </a:blip>
            <a:stretch>
              <a:fillRect/>
            </a:stretch>
          </p:blipFill>
          <p:spPr>
            <a:xfrm>
              <a:off x="5088400" y="2565475"/>
              <a:ext cx="852225" cy="766250"/>
            </a:xfrm>
            <a:prstGeom prst="rect">
              <a:avLst/>
            </a:prstGeom>
            <a:noFill/>
            <a:ln>
              <a:noFill/>
            </a:ln>
          </p:spPr>
        </p:pic>
        <p:sp>
          <p:nvSpPr>
            <p:cNvPr id="501" name="Shape 501"/>
            <p:cNvSpPr txBox="1"/>
            <p:nvPr/>
          </p:nvSpPr>
          <p:spPr>
            <a:xfrm>
              <a:off x="4824100" y="3203650"/>
              <a:ext cx="1471200" cy="425700"/>
            </a:xfrm>
            <a:prstGeom prst="rect">
              <a:avLst/>
            </a:prstGeom>
            <a:noFill/>
            <a:ln>
              <a:noFill/>
            </a:ln>
          </p:spPr>
          <p:txBody>
            <a:bodyPr spcFirstLastPara="1" wrap="square" lIns="121900" tIns="121900" rIns="121900" bIns="121900" anchor="t" anchorCtr="0">
              <a:noAutofit/>
            </a:bodyPr>
            <a:lstStyle/>
            <a:p>
              <a:r>
                <a:rPr lang="en" sz="2400"/>
                <a:t>Azure Functions</a:t>
              </a:r>
              <a:endParaRPr sz="2400"/>
            </a:p>
          </p:txBody>
        </p:sp>
      </p:grpSp>
      <p:grpSp>
        <p:nvGrpSpPr>
          <p:cNvPr id="502" name="Shape 502"/>
          <p:cNvGrpSpPr/>
          <p:nvPr/>
        </p:nvGrpSpPr>
        <p:grpSpPr>
          <a:xfrm>
            <a:off x="5930070" y="1530300"/>
            <a:ext cx="1552335" cy="2175077"/>
            <a:chOff x="3137175" y="2356749"/>
            <a:chExt cx="1552749" cy="1838301"/>
          </a:xfrm>
        </p:grpSpPr>
        <p:pic>
          <p:nvPicPr>
            <p:cNvPr id="503" name="Shape 503"/>
            <p:cNvPicPr preferRelativeResize="0"/>
            <p:nvPr/>
          </p:nvPicPr>
          <p:blipFill>
            <a:blip r:embed="rId5">
              <a:alphaModFix/>
            </a:blip>
            <a:stretch>
              <a:fillRect/>
            </a:stretch>
          </p:blipFill>
          <p:spPr>
            <a:xfrm>
              <a:off x="3218725" y="2356749"/>
              <a:ext cx="1471199" cy="1421006"/>
            </a:xfrm>
            <a:prstGeom prst="rect">
              <a:avLst/>
            </a:prstGeom>
            <a:noFill/>
            <a:ln>
              <a:noFill/>
            </a:ln>
          </p:spPr>
        </p:pic>
        <p:sp>
          <p:nvSpPr>
            <p:cNvPr id="504" name="Shape 504"/>
            <p:cNvSpPr txBox="1"/>
            <p:nvPr/>
          </p:nvSpPr>
          <p:spPr>
            <a:xfrm>
              <a:off x="3137175" y="3777750"/>
              <a:ext cx="1552500" cy="417300"/>
            </a:xfrm>
            <a:prstGeom prst="rect">
              <a:avLst/>
            </a:prstGeom>
            <a:noFill/>
            <a:ln>
              <a:noFill/>
            </a:ln>
          </p:spPr>
          <p:txBody>
            <a:bodyPr spcFirstLastPara="1" wrap="square" lIns="121900" tIns="121900" rIns="121900" bIns="121900" anchor="ctr" anchorCtr="0">
              <a:noAutofit/>
            </a:bodyPr>
            <a:lstStyle/>
            <a:p>
              <a:r>
                <a:rPr lang="en" sz="2400">
                  <a:solidFill>
                    <a:schemeClr val="dk1"/>
                  </a:solidFill>
                </a:rPr>
                <a:t>AWS Lambda</a:t>
              </a:r>
              <a:endParaRPr sz="2400">
                <a:solidFill>
                  <a:schemeClr val="dk1"/>
                </a:solidFill>
              </a:endParaRPr>
            </a:p>
          </p:txBody>
        </p:sp>
      </p:grpSp>
      <p:pic>
        <p:nvPicPr>
          <p:cNvPr id="505" name="Shape 505"/>
          <p:cNvPicPr preferRelativeResize="0"/>
          <p:nvPr/>
        </p:nvPicPr>
        <p:blipFill>
          <a:blip r:embed="rId6">
            <a:alphaModFix/>
          </a:blip>
          <a:stretch>
            <a:fillRect/>
          </a:stretch>
        </p:blipFill>
        <p:spPr>
          <a:xfrm>
            <a:off x="473400" y="1748784"/>
            <a:ext cx="3484635" cy="761833"/>
          </a:xfrm>
          <a:prstGeom prst="rect">
            <a:avLst/>
          </a:prstGeom>
          <a:noFill/>
          <a:ln>
            <a:noFill/>
          </a:ln>
        </p:spPr>
      </p:pic>
      <p:grpSp>
        <p:nvGrpSpPr>
          <p:cNvPr id="506" name="Shape 506"/>
          <p:cNvGrpSpPr/>
          <p:nvPr/>
        </p:nvGrpSpPr>
        <p:grpSpPr>
          <a:xfrm>
            <a:off x="9080667" y="3341668"/>
            <a:ext cx="2070400" cy="1593965"/>
            <a:chOff x="6664600" y="3170076"/>
            <a:chExt cx="1552800" cy="1195474"/>
          </a:xfrm>
        </p:grpSpPr>
        <p:pic>
          <p:nvPicPr>
            <p:cNvPr id="507" name="Shape 507"/>
            <p:cNvPicPr preferRelativeResize="0"/>
            <p:nvPr/>
          </p:nvPicPr>
          <p:blipFill>
            <a:blip r:embed="rId7">
              <a:alphaModFix/>
            </a:blip>
            <a:stretch>
              <a:fillRect/>
            </a:stretch>
          </p:blipFill>
          <p:spPr>
            <a:xfrm>
              <a:off x="6664600" y="3170076"/>
              <a:ext cx="1552750" cy="769774"/>
            </a:xfrm>
            <a:prstGeom prst="rect">
              <a:avLst/>
            </a:prstGeom>
            <a:noFill/>
            <a:ln>
              <a:noFill/>
            </a:ln>
          </p:spPr>
        </p:pic>
        <p:sp>
          <p:nvSpPr>
            <p:cNvPr id="508" name="Shape 508"/>
            <p:cNvSpPr txBox="1"/>
            <p:nvPr/>
          </p:nvSpPr>
          <p:spPr>
            <a:xfrm>
              <a:off x="6664600" y="3939850"/>
              <a:ext cx="1552800" cy="425700"/>
            </a:xfrm>
            <a:prstGeom prst="rect">
              <a:avLst/>
            </a:prstGeom>
            <a:noFill/>
            <a:ln>
              <a:noFill/>
            </a:ln>
          </p:spPr>
          <p:txBody>
            <a:bodyPr spcFirstLastPara="1" wrap="square" lIns="121900" tIns="121900" rIns="121900" bIns="121900" anchor="t" anchorCtr="0">
              <a:noAutofit/>
            </a:bodyPr>
            <a:lstStyle/>
            <a:p>
              <a:r>
                <a:rPr lang="en" sz="2400"/>
                <a:t>Kubernetes</a:t>
              </a:r>
              <a:endParaRPr sz="2400"/>
            </a:p>
          </p:txBody>
        </p:sp>
      </p:grpSp>
      <p:grpSp>
        <p:nvGrpSpPr>
          <p:cNvPr id="509" name="Shape 509"/>
          <p:cNvGrpSpPr/>
          <p:nvPr/>
        </p:nvGrpSpPr>
        <p:grpSpPr>
          <a:xfrm>
            <a:off x="5975701" y="4061400"/>
            <a:ext cx="2782567" cy="2367667"/>
            <a:chOff x="4299375" y="3183400"/>
            <a:chExt cx="2086925" cy="1775750"/>
          </a:xfrm>
        </p:grpSpPr>
        <p:pic>
          <p:nvPicPr>
            <p:cNvPr id="510" name="Shape 510"/>
            <p:cNvPicPr preferRelativeResize="0"/>
            <p:nvPr/>
          </p:nvPicPr>
          <p:blipFill>
            <a:blip r:embed="rId8">
              <a:alphaModFix/>
            </a:blip>
            <a:stretch>
              <a:fillRect/>
            </a:stretch>
          </p:blipFill>
          <p:spPr>
            <a:xfrm>
              <a:off x="4299375" y="3183400"/>
              <a:ext cx="2086925" cy="1624934"/>
            </a:xfrm>
            <a:prstGeom prst="rect">
              <a:avLst/>
            </a:prstGeom>
            <a:noFill/>
            <a:ln>
              <a:noFill/>
            </a:ln>
          </p:spPr>
        </p:pic>
        <p:sp>
          <p:nvSpPr>
            <p:cNvPr id="511" name="Shape 511"/>
            <p:cNvSpPr txBox="1"/>
            <p:nvPr/>
          </p:nvSpPr>
          <p:spPr>
            <a:xfrm>
              <a:off x="4558400" y="4533450"/>
              <a:ext cx="1757400" cy="425700"/>
            </a:xfrm>
            <a:prstGeom prst="rect">
              <a:avLst/>
            </a:prstGeom>
            <a:noFill/>
            <a:ln>
              <a:noFill/>
            </a:ln>
          </p:spPr>
          <p:txBody>
            <a:bodyPr spcFirstLastPara="1" wrap="square" lIns="121900" tIns="121900" rIns="121900" bIns="121900" anchor="t" anchorCtr="0">
              <a:noAutofit/>
            </a:bodyPr>
            <a:lstStyle/>
            <a:p>
              <a:r>
                <a:rPr lang="en" sz="2400"/>
                <a:t>Google Functions</a:t>
              </a:r>
              <a:endParaRPr sz="2400"/>
            </a:p>
          </p:txBody>
        </p:sp>
      </p:grpSp>
      <p:pic>
        <p:nvPicPr>
          <p:cNvPr id="512" name="Shape 512"/>
          <p:cNvPicPr preferRelativeResize="0"/>
          <p:nvPr/>
        </p:nvPicPr>
        <p:blipFill>
          <a:blip r:embed="rId9">
            <a:alphaModFix/>
          </a:blip>
          <a:stretch>
            <a:fillRect/>
          </a:stretch>
        </p:blipFill>
        <p:spPr>
          <a:xfrm>
            <a:off x="392467" y="2783018"/>
            <a:ext cx="1104900" cy="1104900"/>
          </a:xfrm>
          <a:prstGeom prst="rect">
            <a:avLst/>
          </a:prstGeom>
          <a:noFill/>
          <a:ln>
            <a:noFill/>
          </a:ln>
        </p:spPr>
      </p:pic>
      <p:grpSp>
        <p:nvGrpSpPr>
          <p:cNvPr id="513" name="Shape 513"/>
          <p:cNvGrpSpPr/>
          <p:nvPr/>
        </p:nvGrpSpPr>
        <p:grpSpPr>
          <a:xfrm>
            <a:off x="3697305" y="4667583"/>
            <a:ext cx="1453036" cy="1593988"/>
            <a:chOff x="2968521" y="3940612"/>
            <a:chExt cx="910500" cy="1168613"/>
          </a:xfrm>
        </p:grpSpPr>
        <p:pic>
          <p:nvPicPr>
            <p:cNvPr id="514" name="Shape 514"/>
            <p:cNvPicPr preferRelativeResize="0"/>
            <p:nvPr/>
          </p:nvPicPr>
          <p:blipFill>
            <a:blip r:embed="rId10">
              <a:alphaModFix/>
            </a:blip>
            <a:stretch>
              <a:fillRect/>
            </a:stretch>
          </p:blipFill>
          <p:spPr>
            <a:xfrm>
              <a:off x="2991275" y="3940612"/>
              <a:ext cx="828676" cy="803812"/>
            </a:xfrm>
            <a:prstGeom prst="rect">
              <a:avLst/>
            </a:prstGeom>
            <a:noFill/>
            <a:ln>
              <a:noFill/>
            </a:ln>
          </p:spPr>
        </p:pic>
        <p:sp>
          <p:nvSpPr>
            <p:cNvPr id="515" name="Shape 515"/>
            <p:cNvSpPr txBox="1"/>
            <p:nvPr/>
          </p:nvSpPr>
          <p:spPr>
            <a:xfrm>
              <a:off x="2968521" y="4744425"/>
              <a:ext cx="910500" cy="364800"/>
            </a:xfrm>
            <a:prstGeom prst="rect">
              <a:avLst/>
            </a:prstGeom>
            <a:noFill/>
            <a:ln>
              <a:noFill/>
            </a:ln>
          </p:spPr>
          <p:txBody>
            <a:bodyPr spcFirstLastPara="1" wrap="square" lIns="121900" tIns="121900" rIns="121900" bIns="121900" anchor="ctr" anchorCtr="0">
              <a:noAutofit/>
            </a:bodyPr>
            <a:lstStyle/>
            <a:p>
              <a:r>
                <a:rPr lang="en" sz="2400">
                  <a:solidFill>
                    <a:schemeClr val="dk1"/>
                  </a:solidFill>
                </a:rPr>
                <a:t>Red-Hat</a:t>
              </a:r>
              <a:endParaRPr sz="2400">
                <a:solidFill>
                  <a:schemeClr val="dk1"/>
                </a:solidFill>
              </a:endParaRPr>
            </a:p>
          </p:txBody>
        </p:sp>
      </p:grpSp>
      <p:pic>
        <p:nvPicPr>
          <p:cNvPr id="516" name="Shape 516"/>
          <p:cNvPicPr preferRelativeResize="0"/>
          <p:nvPr/>
        </p:nvPicPr>
        <p:blipFill>
          <a:blip r:embed="rId11">
            <a:alphaModFix/>
          </a:blip>
          <a:stretch>
            <a:fillRect/>
          </a:stretch>
        </p:blipFill>
        <p:spPr>
          <a:xfrm>
            <a:off x="9209901" y="1252368"/>
            <a:ext cx="848833" cy="848833"/>
          </a:xfrm>
          <a:prstGeom prst="rect">
            <a:avLst/>
          </a:prstGeom>
          <a:noFill/>
          <a:ln>
            <a:noFill/>
          </a:ln>
        </p:spPr>
      </p:pic>
      <p:grpSp>
        <p:nvGrpSpPr>
          <p:cNvPr id="517" name="Shape 517"/>
          <p:cNvGrpSpPr/>
          <p:nvPr/>
        </p:nvGrpSpPr>
        <p:grpSpPr>
          <a:xfrm>
            <a:off x="541233" y="4352367"/>
            <a:ext cx="2474800" cy="1582400"/>
            <a:chOff x="433775" y="3869800"/>
            <a:chExt cx="1856100" cy="1186800"/>
          </a:xfrm>
        </p:grpSpPr>
        <p:pic>
          <p:nvPicPr>
            <p:cNvPr id="518" name="Shape 518"/>
            <p:cNvPicPr preferRelativeResize="0"/>
            <p:nvPr/>
          </p:nvPicPr>
          <p:blipFill>
            <a:blip r:embed="rId12">
              <a:alphaModFix/>
            </a:blip>
            <a:stretch>
              <a:fillRect/>
            </a:stretch>
          </p:blipFill>
          <p:spPr>
            <a:xfrm>
              <a:off x="847525" y="3869800"/>
              <a:ext cx="874625" cy="874625"/>
            </a:xfrm>
            <a:prstGeom prst="rect">
              <a:avLst/>
            </a:prstGeom>
            <a:noFill/>
            <a:ln>
              <a:noFill/>
            </a:ln>
          </p:spPr>
        </p:pic>
        <p:sp>
          <p:nvSpPr>
            <p:cNvPr id="519" name="Shape 519"/>
            <p:cNvSpPr txBox="1"/>
            <p:nvPr/>
          </p:nvSpPr>
          <p:spPr>
            <a:xfrm>
              <a:off x="433775" y="4691800"/>
              <a:ext cx="1856100" cy="364800"/>
            </a:xfrm>
            <a:prstGeom prst="rect">
              <a:avLst/>
            </a:prstGeom>
            <a:noFill/>
            <a:ln>
              <a:noFill/>
            </a:ln>
          </p:spPr>
          <p:txBody>
            <a:bodyPr spcFirstLastPara="1" wrap="square" lIns="121900" tIns="121900" rIns="121900" bIns="121900" anchor="ctr" anchorCtr="0">
              <a:noAutofit/>
            </a:bodyPr>
            <a:lstStyle/>
            <a:p>
              <a:r>
                <a:rPr lang="en" sz="2400">
                  <a:solidFill>
                    <a:schemeClr val="dk1"/>
                  </a:solidFill>
                </a:rPr>
                <a:t>IBM Cloud Functions</a:t>
              </a:r>
              <a:endParaRPr sz="2400">
                <a:solidFill>
                  <a:schemeClr val="dk1"/>
                </a:solidFill>
              </a:endParaRPr>
            </a:p>
          </p:txBody>
        </p:sp>
      </p:grpSp>
      <p:pic>
        <p:nvPicPr>
          <p:cNvPr id="520" name="Shape 520"/>
          <p:cNvPicPr preferRelativeResize="0"/>
          <p:nvPr/>
        </p:nvPicPr>
        <p:blipFill>
          <a:blip r:embed="rId13">
            <a:alphaModFix/>
          </a:blip>
          <a:stretch>
            <a:fillRect/>
          </a:stretch>
        </p:blipFill>
        <p:spPr>
          <a:xfrm>
            <a:off x="9209900" y="5222681"/>
            <a:ext cx="2115867" cy="881611"/>
          </a:xfrm>
          <a:prstGeom prst="rect">
            <a:avLst/>
          </a:prstGeom>
          <a:noFill/>
          <a:ln>
            <a:noFill/>
          </a:ln>
        </p:spPr>
      </p:pic>
    </p:spTree>
    <p:extLst>
      <p:ext uri="{BB962C8B-B14F-4D97-AF65-F5344CB8AC3E}">
        <p14:creationId xmlns:p14="http://schemas.microsoft.com/office/powerpoint/2010/main" val="1491933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Lambda Function</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EB042581-B594-BA43-80B8-3840632F81F9}"/>
              </a:ext>
            </a:extLst>
          </p:cNvPr>
          <p:cNvPicPr>
            <a:picLocks noChangeAspect="1"/>
          </p:cNvPicPr>
          <p:nvPr/>
        </p:nvPicPr>
        <p:blipFill>
          <a:blip r:embed="rId4"/>
          <a:stretch>
            <a:fillRect/>
          </a:stretch>
        </p:blipFill>
        <p:spPr>
          <a:xfrm>
            <a:off x="232913" y="888369"/>
            <a:ext cx="11441502" cy="5274727"/>
          </a:xfrm>
          <a:prstGeom prst="rect">
            <a:avLst/>
          </a:prstGeom>
        </p:spPr>
      </p:pic>
    </p:spTree>
    <p:extLst>
      <p:ext uri="{BB962C8B-B14F-4D97-AF65-F5344CB8AC3E}">
        <p14:creationId xmlns:p14="http://schemas.microsoft.com/office/powerpoint/2010/main" val="17096847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Lambda Function</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1B37B8D1-FDAE-8141-96CF-B1BA6E9E89AE}"/>
              </a:ext>
            </a:extLst>
          </p:cNvPr>
          <p:cNvPicPr>
            <a:picLocks noChangeAspect="1"/>
          </p:cNvPicPr>
          <p:nvPr/>
        </p:nvPicPr>
        <p:blipFill>
          <a:blip r:embed="rId4"/>
          <a:stretch>
            <a:fillRect/>
          </a:stretch>
        </p:blipFill>
        <p:spPr>
          <a:xfrm>
            <a:off x="53855" y="840639"/>
            <a:ext cx="5071973" cy="2795724"/>
          </a:xfrm>
          <a:prstGeom prst="rect">
            <a:avLst/>
          </a:prstGeom>
        </p:spPr>
      </p:pic>
      <p:pic>
        <p:nvPicPr>
          <p:cNvPr id="5" name="Picture 4">
            <a:extLst>
              <a:ext uri="{FF2B5EF4-FFF2-40B4-BE49-F238E27FC236}">
                <a16:creationId xmlns:a16="http://schemas.microsoft.com/office/drawing/2014/main" id="{138CE96B-2300-F845-A5D5-2E76291C4B48}"/>
              </a:ext>
            </a:extLst>
          </p:cNvPr>
          <p:cNvPicPr>
            <a:picLocks noChangeAspect="1"/>
          </p:cNvPicPr>
          <p:nvPr/>
        </p:nvPicPr>
        <p:blipFill>
          <a:blip r:embed="rId5"/>
          <a:stretch>
            <a:fillRect/>
          </a:stretch>
        </p:blipFill>
        <p:spPr>
          <a:xfrm>
            <a:off x="5125828" y="840639"/>
            <a:ext cx="6860857" cy="3868438"/>
          </a:xfrm>
          <a:prstGeom prst="rect">
            <a:avLst/>
          </a:prstGeom>
        </p:spPr>
      </p:pic>
    </p:spTree>
    <p:extLst>
      <p:ext uri="{BB962C8B-B14F-4D97-AF65-F5344CB8AC3E}">
        <p14:creationId xmlns:p14="http://schemas.microsoft.com/office/powerpoint/2010/main" val="3356854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API Gateway Event</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3EA0E9DD-42DE-1E49-A526-F42D55CBBAD2}"/>
              </a:ext>
            </a:extLst>
          </p:cNvPr>
          <p:cNvPicPr>
            <a:picLocks noChangeAspect="1"/>
          </p:cNvPicPr>
          <p:nvPr/>
        </p:nvPicPr>
        <p:blipFill>
          <a:blip r:embed="rId4"/>
          <a:stretch>
            <a:fillRect/>
          </a:stretch>
        </p:blipFill>
        <p:spPr>
          <a:xfrm>
            <a:off x="340784" y="741410"/>
            <a:ext cx="11372491" cy="5269976"/>
          </a:xfrm>
          <a:prstGeom prst="rect">
            <a:avLst/>
          </a:prstGeom>
        </p:spPr>
      </p:pic>
    </p:spTree>
    <p:extLst>
      <p:ext uri="{BB962C8B-B14F-4D97-AF65-F5344CB8AC3E}">
        <p14:creationId xmlns:p14="http://schemas.microsoft.com/office/powerpoint/2010/main" val="1939957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Demo/Samples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3" name="Content Placeholder 2">
            <a:extLst>
              <a:ext uri="{FF2B5EF4-FFF2-40B4-BE49-F238E27FC236}">
                <a16:creationId xmlns:a16="http://schemas.microsoft.com/office/drawing/2014/main" id="{9471B43D-961C-1748-A8FE-699024A75967}"/>
              </a:ext>
            </a:extLst>
          </p:cNvPr>
          <p:cNvSpPr>
            <a:spLocks noGrp="1"/>
          </p:cNvSpPr>
          <p:nvPr>
            <p:ph idx="1"/>
          </p:nvPr>
        </p:nvSpPr>
        <p:spPr>
          <a:xfrm>
            <a:off x="340784" y="1345721"/>
            <a:ext cx="11013016" cy="4831242"/>
          </a:xfrm>
        </p:spPr>
        <p:txBody>
          <a:bodyPr/>
          <a:lstStyle/>
          <a:p>
            <a:r>
              <a:rPr lang="en-US" dirty="0"/>
              <a:t>Let’s take it for a spin.</a:t>
            </a:r>
          </a:p>
          <a:p>
            <a:pPr marL="0" indent="0">
              <a:buNone/>
            </a:pPr>
            <a:endParaRPr lang="en-US" dirty="0"/>
          </a:p>
        </p:txBody>
      </p:sp>
    </p:spTree>
    <p:extLst>
      <p:ext uri="{BB962C8B-B14F-4D97-AF65-F5344CB8AC3E}">
        <p14:creationId xmlns:p14="http://schemas.microsoft.com/office/powerpoint/2010/main" val="1185543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Demo/Samples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3" name="Content Placeholder 2">
            <a:extLst>
              <a:ext uri="{FF2B5EF4-FFF2-40B4-BE49-F238E27FC236}">
                <a16:creationId xmlns:a16="http://schemas.microsoft.com/office/drawing/2014/main" id="{9471B43D-961C-1748-A8FE-699024A75967}"/>
              </a:ext>
            </a:extLst>
          </p:cNvPr>
          <p:cNvSpPr>
            <a:spLocks noGrp="1"/>
          </p:cNvSpPr>
          <p:nvPr>
            <p:ph idx="1"/>
          </p:nvPr>
        </p:nvSpPr>
        <p:spPr>
          <a:xfrm>
            <a:off x="340784" y="1345721"/>
            <a:ext cx="11013016" cy="4831242"/>
          </a:xfrm>
        </p:spPr>
        <p:txBody>
          <a:bodyPr/>
          <a:lstStyle/>
          <a:p>
            <a:r>
              <a:rPr lang="en-US" dirty="0"/>
              <a:t>Let’s take it for a spin.</a:t>
            </a:r>
          </a:p>
          <a:p>
            <a:pPr marL="0" indent="0">
              <a:buNone/>
            </a:pPr>
            <a:endParaRPr lang="en-US" dirty="0"/>
          </a:p>
        </p:txBody>
      </p:sp>
    </p:spTree>
    <p:extLst>
      <p:ext uri="{BB962C8B-B14F-4D97-AF65-F5344CB8AC3E}">
        <p14:creationId xmlns:p14="http://schemas.microsoft.com/office/powerpoint/2010/main" val="141684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Function-as-a-Service</a:t>
            </a:r>
            <a:b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Lambda Functions</a:t>
            </a: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1566334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Pub/Sub – Event Driven Processing</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CB0FD1FD-E95E-FA4B-9353-B092A9DB74DE}"/>
              </a:ext>
            </a:extLst>
          </p:cNvPr>
          <p:cNvSpPr>
            <a:spLocks noGrp="1"/>
          </p:cNvSpPr>
          <p:nvPr>
            <p:ph idx="1"/>
          </p:nvPr>
        </p:nvSpPr>
        <p:spPr>
          <a:xfrm>
            <a:off x="340783" y="766234"/>
            <a:ext cx="11354827" cy="5410729"/>
          </a:xfrm>
        </p:spPr>
        <p:txBody>
          <a:bodyPr>
            <a:normAutofit/>
          </a:bodyPr>
          <a:lstStyle/>
          <a:p>
            <a:pPr marL="0" indent="0">
              <a:buNone/>
            </a:pPr>
            <a:r>
              <a:rPr lang="en-US" sz="1600" dirty="0"/>
              <a:t>“In </a:t>
            </a:r>
            <a:r>
              <a:rPr lang="en-US" sz="1600" dirty="0">
                <a:hlinkClick r:id="rId4" tooltip="Software architecture"/>
              </a:rPr>
              <a:t>software architecture</a:t>
            </a:r>
            <a:r>
              <a:rPr lang="en-US" sz="1600" dirty="0"/>
              <a:t>, </a:t>
            </a:r>
            <a:r>
              <a:rPr lang="en-US" sz="1600" b="1" dirty="0"/>
              <a:t>publish–subscribe</a:t>
            </a:r>
            <a:r>
              <a:rPr lang="en-US" sz="1600" dirty="0"/>
              <a:t> is a </a:t>
            </a:r>
            <a:r>
              <a:rPr lang="en-US" sz="1600" dirty="0">
                <a:hlinkClick r:id="rId5" tooltip="Messaging pattern"/>
              </a:rPr>
              <a:t>messaging pattern</a:t>
            </a:r>
            <a:r>
              <a:rPr lang="en-US" sz="1600" dirty="0"/>
              <a:t> where senders of </a:t>
            </a:r>
            <a:r>
              <a:rPr lang="en-US" sz="1600" dirty="0">
                <a:hlinkClick r:id="rId6" tooltip="Message passing"/>
              </a:rPr>
              <a:t>messages</a:t>
            </a:r>
            <a:r>
              <a:rPr lang="en-US" sz="1600" dirty="0"/>
              <a:t>, called publishers, do not program the messages to be sent directly to specific receivers, called subscribers, but instead categorize published messages into classes without knowledge of which subscribers, if any, there may be. Similarly, subscribers express interest in one or more classes and only receive messages that are of interest, without knowledge of which publishers, if any, there are.</a:t>
            </a:r>
          </a:p>
          <a:p>
            <a:pPr marL="0" indent="0">
              <a:buNone/>
            </a:pPr>
            <a:r>
              <a:rPr lang="en-US" sz="1600" dirty="0"/>
              <a:t>Publish–subscribe is a sibling of the </a:t>
            </a:r>
            <a:r>
              <a:rPr lang="en-US" sz="1600" dirty="0">
                <a:hlinkClick r:id="rId7" tooltip="Message queue"/>
              </a:rPr>
              <a:t>message queue</a:t>
            </a:r>
            <a:r>
              <a:rPr lang="en-US" sz="1600" dirty="0"/>
              <a:t> paradigm, and is typically one part of a larger </a:t>
            </a:r>
            <a:r>
              <a:rPr lang="en-US" sz="1600" dirty="0">
                <a:hlinkClick r:id="rId8" tooltip="Message-oriented middleware"/>
              </a:rPr>
              <a:t>message-oriented middleware</a:t>
            </a:r>
            <a:r>
              <a:rPr lang="en-US" sz="1600" dirty="0"/>
              <a:t> system. Most messaging systems support both the pub/sub and message queue models in their </a:t>
            </a:r>
            <a:r>
              <a:rPr lang="en-US" sz="1600" dirty="0">
                <a:hlinkClick r:id="rId9" tooltip="Application programming interface"/>
              </a:rPr>
              <a:t>API</a:t>
            </a:r>
            <a:r>
              <a:rPr lang="en-US" sz="1600" dirty="0"/>
              <a:t>, e.g. </a:t>
            </a:r>
            <a:r>
              <a:rPr lang="en-US" sz="1600" dirty="0">
                <a:hlinkClick r:id="rId10" tooltip="Java Message Service"/>
              </a:rPr>
              <a:t>Java Message Service</a:t>
            </a:r>
            <a:r>
              <a:rPr lang="en-US" sz="1600" dirty="0"/>
              <a:t> (JMS).</a:t>
            </a:r>
          </a:p>
          <a:p>
            <a:pPr marL="0" indent="0">
              <a:buNone/>
            </a:pPr>
            <a:r>
              <a:rPr lang="en-US" sz="1600" dirty="0"/>
              <a:t>This pattern provides greater network </a:t>
            </a:r>
            <a:r>
              <a:rPr lang="en-US" sz="1600" u="sng" dirty="0">
                <a:hlinkClick r:id="rId11"/>
              </a:rPr>
              <a:t>scalability</a:t>
            </a:r>
            <a:r>
              <a:rPr lang="en-US" sz="1600" dirty="0"/>
              <a:t> and a more dynamic </a:t>
            </a:r>
            <a:r>
              <a:rPr lang="en-US" sz="1600" dirty="0">
                <a:hlinkClick r:id="rId12" tooltip="Network topology"/>
              </a:rPr>
              <a:t>network topology</a:t>
            </a:r>
            <a:r>
              <a:rPr lang="en-US" sz="1600" dirty="0"/>
              <a:t>, with a resulting decreased flexibility to modify the publisher and the structure of the published data.”</a:t>
            </a:r>
          </a:p>
          <a:p>
            <a:pPr marL="0" indent="0">
              <a:buNone/>
            </a:pPr>
            <a:endParaRPr lang="en-US" sz="1600" dirty="0"/>
          </a:p>
          <a:p>
            <a:pPr marL="0" indent="0">
              <a:buNone/>
            </a:pPr>
            <a:br>
              <a:rPr lang="en-US" sz="1600" dirty="0"/>
            </a:br>
            <a:br>
              <a:rPr lang="en-US" sz="1600" dirty="0"/>
            </a:br>
            <a:r>
              <a:rPr lang="en-US" sz="1600" dirty="0"/>
              <a:t>It also support loose coupling for application</a:t>
            </a:r>
            <a:br>
              <a:rPr lang="en-US" sz="1600" dirty="0"/>
            </a:br>
            <a:r>
              <a:rPr lang="en-US" sz="1600" dirty="0"/>
              <a:t>evolution and agility.</a:t>
            </a:r>
          </a:p>
          <a:p>
            <a:pPr marL="0" indent="0">
              <a:buNone/>
            </a:pPr>
            <a:endParaRPr lang="en-US" sz="1600" dirty="0"/>
          </a:p>
          <a:p>
            <a:pPr marL="0" indent="0">
              <a:buNone/>
            </a:pPr>
            <a:r>
              <a:rPr lang="en-US" sz="1600" dirty="0"/>
              <a:t>I can add and evolve services without modifying</a:t>
            </a:r>
            <a:br>
              <a:rPr lang="en-US" sz="1600" dirty="0"/>
            </a:br>
            <a:r>
              <a:rPr lang="en-US" sz="1600" dirty="0"/>
              <a:t>the services.</a:t>
            </a:r>
          </a:p>
          <a:p>
            <a:endParaRPr lang="en-US" sz="1600" dirty="0"/>
          </a:p>
        </p:txBody>
      </p:sp>
      <p:pic>
        <p:nvPicPr>
          <p:cNvPr id="6" name="Picture 5">
            <a:extLst>
              <a:ext uri="{FF2B5EF4-FFF2-40B4-BE49-F238E27FC236}">
                <a16:creationId xmlns:a16="http://schemas.microsoft.com/office/drawing/2014/main" id="{5E443958-836D-AD4B-BE35-233E3E698111}"/>
              </a:ext>
            </a:extLst>
          </p:cNvPr>
          <p:cNvPicPr>
            <a:picLocks noChangeAspect="1"/>
          </p:cNvPicPr>
          <p:nvPr/>
        </p:nvPicPr>
        <p:blipFill>
          <a:blip r:embed="rId13"/>
          <a:stretch>
            <a:fillRect/>
          </a:stretch>
        </p:blipFill>
        <p:spPr>
          <a:xfrm>
            <a:off x="5632633" y="2980141"/>
            <a:ext cx="6218584" cy="3138351"/>
          </a:xfrm>
          <a:prstGeom prst="rect">
            <a:avLst/>
          </a:prstGeom>
        </p:spPr>
      </p:pic>
      <p:sp>
        <p:nvSpPr>
          <p:cNvPr id="8" name="Rectangle 7">
            <a:extLst>
              <a:ext uri="{FF2B5EF4-FFF2-40B4-BE49-F238E27FC236}">
                <a16:creationId xmlns:a16="http://schemas.microsoft.com/office/drawing/2014/main" id="{EE578870-E01D-A441-8B96-A1602E462EA3}"/>
              </a:ext>
            </a:extLst>
          </p:cNvPr>
          <p:cNvSpPr/>
          <p:nvPr/>
        </p:nvSpPr>
        <p:spPr>
          <a:xfrm>
            <a:off x="340783" y="3159370"/>
            <a:ext cx="8307977" cy="276999"/>
          </a:xfrm>
          <a:prstGeom prst="rect">
            <a:avLst/>
          </a:prstGeom>
        </p:spPr>
        <p:txBody>
          <a:bodyPr wrap="square">
            <a:spAutoFit/>
          </a:bodyPr>
          <a:lstStyle/>
          <a:p>
            <a:r>
              <a:rPr lang="en-US" sz="1200" dirty="0"/>
              <a:t>https://</a:t>
            </a:r>
            <a:r>
              <a:rPr lang="en-US" sz="1200" dirty="0" err="1"/>
              <a:t>en.wikipedia.org</a:t>
            </a:r>
            <a:r>
              <a:rPr lang="en-US" sz="1200" dirty="0"/>
              <a:t>/wiki/Publish%E2%80%93subscribe_pattern</a:t>
            </a:r>
          </a:p>
        </p:txBody>
      </p:sp>
    </p:spTree>
    <p:extLst>
      <p:ext uri="{BB962C8B-B14F-4D97-AF65-F5344CB8AC3E}">
        <p14:creationId xmlns:p14="http://schemas.microsoft.com/office/powerpoint/2010/main" val="1531591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Pub/Sub – Simple Notification Service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9A80440-EF38-794B-AB86-6C09C477B004}"/>
              </a:ext>
            </a:extLst>
          </p:cNvPr>
          <p:cNvPicPr>
            <a:picLocks noChangeAspect="1"/>
          </p:cNvPicPr>
          <p:nvPr/>
        </p:nvPicPr>
        <p:blipFill>
          <a:blip r:embed="rId4"/>
          <a:stretch>
            <a:fillRect/>
          </a:stretch>
        </p:blipFill>
        <p:spPr>
          <a:xfrm>
            <a:off x="757645" y="741410"/>
            <a:ext cx="10676709" cy="5338355"/>
          </a:xfrm>
          <a:prstGeom prst="rect">
            <a:avLst/>
          </a:prstGeom>
        </p:spPr>
      </p:pic>
    </p:spTree>
    <p:extLst>
      <p:ext uri="{BB962C8B-B14F-4D97-AF65-F5344CB8AC3E}">
        <p14:creationId xmlns:p14="http://schemas.microsoft.com/office/powerpoint/2010/main" val="3758467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Questions, Answers</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455200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Scenario – Email ID Verification</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40</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01FF39D4-C623-FF4C-8D7C-EB9F350EDF9F}"/>
              </a:ext>
            </a:extLst>
          </p:cNvPr>
          <p:cNvPicPr>
            <a:picLocks noChangeAspect="1"/>
          </p:cNvPicPr>
          <p:nvPr/>
        </p:nvPicPr>
        <p:blipFill>
          <a:blip r:embed="rId4"/>
          <a:stretch>
            <a:fillRect/>
          </a:stretch>
        </p:blipFill>
        <p:spPr>
          <a:xfrm>
            <a:off x="304800" y="753822"/>
            <a:ext cx="8543109" cy="3684727"/>
          </a:xfrm>
          <a:prstGeom prst="rect">
            <a:avLst/>
          </a:prstGeom>
        </p:spPr>
      </p:pic>
      <p:sp>
        <p:nvSpPr>
          <p:cNvPr id="5" name="Content Placeholder 4">
            <a:extLst>
              <a:ext uri="{FF2B5EF4-FFF2-40B4-BE49-F238E27FC236}">
                <a16:creationId xmlns:a16="http://schemas.microsoft.com/office/drawing/2014/main" id="{1FA22F2A-E34B-7442-87E0-FF7F4B1DD078}"/>
              </a:ext>
            </a:extLst>
          </p:cNvPr>
          <p:cNvSpPr>
            <a:spLocks noGrp="1"/>
          </p:cNvSpPr>
          <p:nvPr>
            <p:ph idx="1"/>
          </p:nvPr>
        </p:nvSpPr>
        <p:spPr>
          <a:xfrm>
            <a:off x="444137" y="4582771"/>
            <a:ext cx="11338560" cy="1594191"/>
          </a:xfrm>
        </p:spPr>
        <p:txBody>
          <a:bodyPr>
            <a:normAutofit/>
          </a:bodyPr>
          <a:lstStyle/>
          <a:p>
            <a:r>
              <a:rPr lang="en-US" sz="2000" dirty="0"/>
              <a:t>Users provide email IDs when registering with the overall application.</a:t>
            </a:r>
          </a:p>
          <a:p>
            <a:r>
              <a:rPr lang="en-US" sz="2000" dirty="0"/>
              <a:t>Account is pending until email ownership verified.</a:t>
            </a:r>
          </a:p>
          <a:p>
            <a:r>
              <a:rPr lang="en-US" sz="2000" dirty="0"/>
              <a:t>User receives and email with activation link. Clicking on link changes account state to active.</a:t>
            </a:r>
          </a:p>
          <a:p>
            <a:r>
              <a:rPr lang="en-US" sz="2000" dirty="0"/>
              <a:t>Some, e.g. interested business person, sees notification on a Slack channel.</a:t>
            </a:r>
          </a:p>
        </p:txBody>
      </p:sp>
    </p:spTree>
    <p:extLst>
      <p:ext uri="{BB962C8B-B14F-4D97-AF65-F5344CB8AC3E}">
        <p14:creationId xmlns:p14="http://schemas.microsoft.com/office/powerpoint/2010/main" val="424042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Demo/Samples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41</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3" name="Content Placeholder 2">
            <a:extLst>
              <a:ext uri="{FF2B5EF4-FFF2-40B4-BE49-F238E27FC236}">
                <a16:creationId xmlns:a16="http://schemas.microsoft.com/office/drawing/2014/main" id="{9471B43D-961C-1748-A8FE-699024A75967}"/>
              </a:ext>
            </a:extLst>
          </p:cNvPr>
          <p:cNvSpPr>
            <a:spLocks noGrp="1"/>
          </p:cNvSpPr>
          <p:nvPr>
            <p:ph idx="1"/>
          </p:nvPr>
        </p:nvSpPr>
        <p:spPr>
          <a:xfrm>
            <a:off x="340784" y="1345721"/>
            <a:ext cx="11013016" cy="4831242"/>
          </a:xfrm>
        </p:spPr>
        <p:txBody>
          <a:bodyPr/>
          <a:lstStyle/>
          <a:p>
            <a:r>
              <a:rPr lang="en-US" dirty="0"/>
              <a:t>Let’s take it for a spin.</a:t>
            </a:r>
          </a:p>
          <a:p>
            <a:pPr marL="0" indent="0">
              <a:buNone/>
            </a:pPr>
            <a:endParaRPr lang="en-US" dirty="0"/>
          </a:p>
        </p:txBody>
      </p:sp>
    </p:spTree>
    <p:extLst>
      <p:ext uri="{BB962C8B-B14F-4D97-AF65-F5344CB8AC3E}">
        <p14:creationId xmlns:p14="http://schemas.microsoft.com/office/powerpoint/2010/main" val="1048178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a:t>
            </a:r>
            <a:b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Introduction and Examples</a:t>
            </a:r>
            <a:b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(Continued and New Material)</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899072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pic>
        <p:nvPicPr>
          <p:cNvPr id="5" name="Picture 4">
            <a:extLst>
              <a:ext uri="{FF2B5EF4-FFF2-40B4-BE49-F238E27FC236}">
                <a16:creationId xmlns:a16="http://schemas.microsoft.com/office/drawing/2014/main" id="{BF70D06D-AB1F-A64E-BA3C-E7B0F76584C7}"/>
              </a:ext>
            </a:extLst>
          </p:cNvPr>
          <p:cNvPicPr>
            <a:picLocks noChangeAspect="1"/>
          </p:cNvPicPr>
          <p:nvPr/>
        </p:nvPicPr>
        <p:blipFill>
          <a:blip r:embed="rId4"/>
          <a:stretch>
            <a:fillRect/>
          </a:stretch>
        </p:blipFill>
        <p:spPr>
          <a:xfrm>
            <a:off x="788194" y="584776"/>
            <a:ext cx="9980349" cy="5616977"/>
          </a:xfrm>
          <a:prstGeom prst="rect">
            <a:avLst/>
          </a:prstGeom>
        </p:spPr>
      </p:pic>
    </p:spTree>
    <p:extLst>
      <p:ext uri="{BB962C8B-B14F-4D97-AF65-F5344CB8AC3E}">
        <p14:creationId xmlns:p14="http://schemas.microsoft.com/office/powerpoint/2010/main" val="1302092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Relational Data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pic>
        <p:nvPicPr>
          <p:cNvPr id="12" name="Picture 11">
            <a:extLst>
              <a:ext uri="{FF2B5EF4-FFF2-40B4-BE49-F238E27FC236}">
                <a16:creationId xmlns:a16="http://schemas.microsoft.com/office/drawing/2014/main" id="{72FC5335-B533-4646-AE77-206E09B37A1F}"/>
              </a:ext>
            </a:extLst>
          </p:cNvPr>
          <p:cNvPicPr>
            <a:picLocks noChangeAspect="1"/>
          </p:cNvPicPr>
          <p:nvPr/>
        </p:nvPicPr>
        <p:blipFill>
          <a:blip r:embed="rId4"/>
          <a:stretch>
            <a:fillRect/>
          </a:stretch>
        </p:blipFill>
        <p:spPr>
          <a:xfrm>
            <a:off x="520148" y="793119"/>
            <a:ext cx="9428922" cy="5376964"/>
          </a:xfrm>
          <a:prstGeom prst="rect">
            <a:avLst/>
          </a:prstGeom>
        </p:spPr>
      </p:pic>
      <p:sp>
        <p:nvSpPr>
          <p:cNvPr id="13" name="Rectangle 12">
            <a:extLst>
              <a:ext uri="{FF2B5EF4-FFF2-40B4-BE49-F238E27FC236}">
                <a16:creationId xmlns:a16="http://schemas.microsoft.com/office/drawing/2014/main" id="{5BB0590B-4F69-494F-BA7E-B4909C00874A}"/>
              </a:ext>
            </a:extLst>
          </p:cNvPr>
          <p:cNvSpPr/>
          <p:nvPr/>
        </p:nvSpPr>
        <p:spPr>
          <a:xfrm>
            <a:off x="4167808" y="1518675"/>
            <a:ext cx="6447183" cy="276999"/>
          </a:xfrm>
          <a:prstGeom prst="rect">
            <a:avLst/>
          </a:prstGeom>
          <a:solidFill>
            <a:sysClr val="window" lastClr="FFFFFF"/>
          </a:solidFill>
        </p:spPr>
        <p:txBody>
          <a:bodyPr wrap="square">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prstClr val="black"/>
                </a:solidFill>
                <a:effectLst/>
                <a:uLnTx/>
                <a:uFillTx/>
                <a:ea typeface="ＭＳ Ｐゴシック" charset="-128"/>
              </a:rPr>
              <a:t>https://</a:t>
            </a:r>
            <a:r>
              <a:rPr kumimoji="0" lang="en-US" sz="1200" b="0" i="0" u="none" strike="noStrike" kern="0" cap="none" spc="0" normalizeH="0" baseline="0" noProof="0" dirty="0" err="1">
                <a:ln>
                  <a:noFill/>
                </a:ln>
                <a:solidFill>
                  <a:prstClr val="black"/>
                </a:solidFill>
                <a:effectLst/>
                <a:uLnTx/>
                <a:uFillTx/>
                <a:ea typeface="ＭＳ Ｐゴシック" charset="-128"/>
              </a:rPr>
              <a:t>www.slideshare.net</a:t>
            </a:r>
            <a:r>
              <a:rPr kumimoji="0" lang="en-US" sz="1200" b="0" i="0" u="none" strike="noStrike" kern="0" cap="none" spc="0" normalizeH="0" baseline="0" noProof="0" dirty="0">
                <a:ln>
                  <a:noFill/>
                </a:ln>
                <a:solidFill>
                  <a:prstClr val="black"/>
                </a:solidFill>
                <a:effectLst/>
                <a:uLnTx/>
                <a:uFillTx/>
                <a:ea typeface="ＭＳ Ｐゴシック" charset="-128"/>
              </a:rPr>
              <a:t>/</a:t>
            </a:r>
            <a:r>
              <a:rPr kumimoji="0" lang="en-US" sz="1200" b="0" i="0" u="none" strike="noStrike" kern="0" cap="none" spc="0" normalizeH="0" baseline="0" noProof="0" dirty="0" err="1">
                <a:ln>
                  <a:noFill/>
                </a:ln>
                <a:solidFill>
                  <a:prstClr val="black"/>
                </a:solidFill>
                <a:effectLst/>
                <a:uLnTx/>
                <a:uFillTx/>
                <a:ea typeface="ＭＳ Ｐゴシック" charset="-128"/>
              </a:rPr>
              <a:t>AmazonWebServices</a:t>
            </a:r>
            <a:r>
              <a:rPr kumimoji="0" lang="en-US" sz="1200" b="0" i="0" u="none" strike="noStrike" kern="0" cap="none" spc="0" normalizeH="0" baseline="0" noProof="0" dirty="0">
                <a:ln>
                  <a:noFill/>
                </a:ln>
                <a:solidFill>
                  <a:prstClr val="black"/>
                </a:solidFill>
                <a:effectLst/>
                <a:uLnTx/>
                <a:uFillTx/>
                <a:ea typeface="ＭＳ Ｐゴシック" charset="-128"/>
              </a:rPr>
              <a:t>/introduction-to-amazon-dynamodb-73191648</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9064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070C93E-51F5-6940-898E-A6155570A7D4}"/>
              </a:ext>
            </a:extLst>
          </p:cNvPr>
          <p:cNvPicPr>
            <a:picLocks noChangeAspect="1"/>
          </p:cNvPicPr>
          <p:nvPr/>
        </p:nvPicPr>
        <p:blipFill>
          <a:blip r:embed="rId4"/>
          <a:stretch>
            <a:fillRect/>
          </a:stretch>
        </p:blipFill>
        <p:spPr>
          <a:xfrm>
            <a:off x="745264" y="916835"/>
            <a:ext cx="9462224" cy="5201657"/>
          </a:xfrm>
          <a:prstGeom prst="rect">
            <a:avLst/>
          </a:prstGeom>
        </p:spPr>
      </p:pic>
    </p:spTree>
    <p:extLst>
      <p:ext uri="{BB962C8B-B14F-4D97-AF65-F5344CB8AC3E}">
        <p14:creationId xmlns:p14="http://schemas.microsoft.com/office/powerpoint/2010/main" val="4013903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8C77F9E-8DE5-7342-97D9-9F151ECE98ED}"/>
              </a:ext>
            </a:extLst>
          </p:cNvPr>
          <p:cNvPicPr>
            <a:picLocks noChangeAspect="1"/>
          </p:cNvPicPr>
          <p:nvPr/>
        </p:nvPicPr>
        <p:blipFill>
          <a:blip r:embed="rId4"/>
          <a:stretch>
            <a:fillRect/>
          </a:stretch>
        </p:blipFill>
        <p:spPr>
          <a:xfrm>
            <a:off x="1133250" y="741410"/>
            <a:ext cx="9635293" cy="5422778"/>
          </a:xfrm>
          <a:prstGeom prst="rect">
            <a:avLst/>
          </a:prstGeom>
        </p:spPr>
      </p:pic>
    </p:spTree>
    <p:extLst>
      <p:ext uri="{BB962C8B-B14F-4D97-AF65-F5344CB8AC3E}">
        <p14:creationId xmlns:p14="http://schemas.microsoft.com/office/powerpoint/2010/main" val="42487503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33166</TotalTime>
  <Words>1922</Words>
  <Application>Microsoft Macintosh PowerPoint</Application>
  <PresentationFormat>Widescreen</PresentationFormat>
  <Paragraphs>236</Paragraphs>
  <Slides>41</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Calibri Light</vt:lpstr>
      <vt:lpstr>Century Schoolbook</vt:lpstr>
      <vt:lpstr>Helvetica Neue</vt:lpstr>
      <vt:lpstr>Helvetica Neue Light</vt:lpstr>
      <vt:lpstr>Museo Sans For Dell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triggers code execution?</vt:lpstr>
      <vt:lpstr>Current Platforms for Serverless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Ferguson, Donald (DMNA-NYG)</dc:creator>
  <cp:lastModifiedBy>Ferguson, Donald (DMNA-NYG)</cp:lastModifiedBy>
  <cp:revision>130</cp:revision>
  <cp:lastPrinted>2019-12-22T11:43:29Z</cp:lastPrinted>
  <dcterms:created xsi:type="dcterms:W3CDTF">2019-12-10T14:25:24Z</dcterms:created>
  <dcterms:modified xsi:type="dcterms:W3CDTF">2020-10-22T20:38:29Z</dcterms:modified>
</cp:coreProperties>
</file>